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209" r:id="rId1"/>
  </p:sldMasterIdLst>
  <p:sldIdLst>
    <p:sldId id="256" r:id="rId2"/>
    <p:sldId id="257" r:id="rId3"/>
    <p:sldId id="260" r:id="rId4"/>
    <p:sldId id="276" r:id="rId5"/>
    <p:sldId id="275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3" r:id="rId15"/>
    <p:sldId id="274" r:id="rId16"/>
    <p:sldId id="268" r:id="rId17"/>
    <p:sldId id="269" r:id="rId18"/>
    <p:sldId id="270" r:id="rId19"/>
    <p:sldId id="271" r:id="rId20"/>
    <p:sldId id="272" r:id="rId21"/>
    <p:sldId id="283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8" d="100"/>
          <a:sy n="108" d="100"/>
        </p:scale>
        <p:origin x="-91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25AE17C7-B787-4E50-994D-5E804113A1E9}" type="datetime4">
              <a:rPr lang="en-US" smtClean="0"/>
              <a:pPr/>
              <a:t>January 30, 2013</a:t>
            </a:fld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7A28-FA93-4136-BDC1-BCCB2687E678}" type="datetimeFigureOut">
              <a:rPr lang="en-US" smtClean="0"/>
              <a:pPr/>
              <a:t>1/30/13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2FBC0-13B8-4B1E-B170-BBEED4A77C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995D68B-21AC-438B-BECE-4F17DA129F19}" type="datetime4">
              <a:rPr lang="en-US" smtClean="0"/>
              <a:pPr/>
              <a:t>January 30, 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F0FCF-2EA5-4FF5-AF14-1CA9C8854AAB}" type="datetime4">
              <a:rPr lang="en-US" smtClean="0"/>
              <a:pPr/>
              <a:t>January 30, 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F9E781C6-1634-4A56-B2BE-62150BE83935}" type="datetime4">
              <a:rPr lang="en-US" smtClean="0"/>
              <a:pPr/>
              <a:t>January 30, 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A9372AC2-3C75-4F5F-A929-48958086FE36}" type="datetime4">
              <a:rPr lang="en-US" smtClean="0"/>
              <a:pPr/>
              <a:t>January 30, 2013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09CF4-4C1A-45DC-BADA-6EFF91CB9ABB}" type="datetime4">
              <a:rPr lang="en-US" smtClean="0"/>
              <a:pPr/>
              <a:t>January 30, 2013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3951C0-B478-4858-ABC7-96406A1C0480}" type="datetime4">
              <a:rPr lang="en-US" smtClean="0"/>
              <a:pPr/>
              <a:t>January 30, 2013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B867641A-9D94-4BD6-862F-F651067079BC}" type="datetime4">
              <a:rPr lang="en-US" smtClean="0"/>
              <a:pPr/>
              <a:t>January 30, 2013</a:t>
            </a:fld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D74F0C02-0EF4-4745-9D82-E8D3F59464E3}" type="datetime4">
              <a:rPr lang="en-US" smtClean="0"/>
              <a:pPr/>
              <a:t>January 30, 2013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87367800-479D-41B0-B3F2-2DCE95BA1381}" type="datetime4">
              <a:rPr lang="en-US" smtClean="0"/>
              <a:pPr/>
              <a:t>January 30,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210" r:id="rId1"/>
    <p:sldLayoutId id="2147484211" r:id="rId2"/>
    <p:sldLayoutId id="2147484212" r:id="rId3"/>
    <p:sldLayoutId id="2147484213" r:id="rId4"/>
    <p:sldLayoutId id="2147484214" r:id="rId5"/>
    <p:sldLayoutId id="2147484215" r:id="rId6"/>
    <p:sldLayoutId id="2147484216" r:id="rId7"/>
    <p:sldLayoutId id="2147484217" r:id="rId8"/>
    <p:sldLayoutId id="2147484218" r:id="rId9"/>
    <p:sldLayoutId id="2147484219" r:id="rId10"/>
    <p:sldLayoutId id="2147484220" r:id="rId11"/>
  </p:sldLayoutIdLst>
  <p:hf sldNum="0" hdr="0" ftr="0" dt="0"/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9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3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4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Sketch 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3819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Visualization</a:t>
            </a:r>
            <a:endParaRPr lang="en-US" dirty="0"/>
          </a:p>
        </p:txBody>
      </p:sp>
      <p:pic>
        <p:nvPicPr>
          <p:cNvPr id="6" name="Picture Placeholder 5" descr="Screen shot 2013-01-29 at 1.39.32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9" b="550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10671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shot 2013-01-29 at 1.39.40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93" b="1249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Combination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801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 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300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irect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88" r="-12488"/>
          <a:stretch>
            <a:fillRect/>
          </a:stretch>
        </p:blipFill>
        <p:spPr>
          <a:xfrm>
            <a:off x="1852613" y="2027238"/>
            <a:ext cx="5438775" cy="3263900"/>
          </a:xfrm>
        </p:spPr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Direct Movements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6282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Direct Movements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pic>
        <p:nvPicPr>
          <p:cNvPr id="6" name="Picture Placeholder 5" descr="Screen shot 2013-01-30 at 10.31.44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231" r="-1923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8892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Direct Movements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  <p:pic>
        <p:nvPicPr>
          <p:cNvPr id="5" name="Picture Placeholder 4" descr="Screen shot 2013-01-30 at 10.52.14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15" r="-29415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610296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ndirect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0" r="-1250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Indirect Concept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6663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ndirect1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0" r="-1250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Indirect Concept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195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ndirect2.jp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500" r="-1250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Indirect Movement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Concepts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3728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2103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To map </a:t>
            </a:r>
            <a:r>
              <a:rPr lang="en-US" dirty="0"/>
              <a:t>the direct </a:t>
            </a:r>
            <a:r>
              <a:rPr lang="en-US" dirty="0" smtClean="0"/>
              <a:t>movements of the dancer </a:t>
            </a:r>
            <a:r>
              <a:rPr lang="en-US" dirty="0"/>
              <a:t>to angular strong visualizations and the indirect movements to circular, flowing, exploring, almost organic visualizations. </a:t>
            </a:r>
            <a:r>
              <a:rPr lang="en-US" dirty="0" smtClean="0"/>
              <a:t>We would also like to explore using direct movements to minimize the </a:t>
            </a:r>
            <a:r>
              <a:rPr lang="en-US" dirty="0"/>
              <a:t>rendering window to </a:t>
            </a:r>
            <a:r>
              <a:rPr lang="en-US" dirty="0" smtClean="0"/>
              <a:t>create </a:t>
            </a:r>
            <a:r>
              <a:rPr lang="en-US" dirty="0"/>
              <a:t>a experience of inflexibility. Conversely, indirect and flowing movements could expand the rendering </a:t>
            </a:r>
            <a:r>
              <a:rPr lang="en-US" dirty="0" smtClean="0"/>
              <a:t>window. </a:t>
            </a:r>
          </a:p>
          <a:p>
            <a:endParaRPr lang="en-US" dirty="0"/>
          </a:p>
          <a:p>
            <a:r>
              <a:rPr lang="en-US" dirty="0" smtClean="0"/>
              <a:t>The dancer will be improvising based on the tone and mood the group works to create.  If the group chooses a more </a:t>
            </a:r>
            <a:r>
              <a:rPr lang="en-US" dirty="0"/>
              <a:t>fierce or </a:t>
            </a:r>
            <a:r>
              <a:rPr lang="en-US" dirty="0" smtClean="0"/>
              <a:t>angry route,  the dancer will choose </a:t>
            </a:r>
            <a:r>
              <a:rPr lang="en-US" dirty="0"/>
              <a:t>to focus more on direct, strong movements like punching and wringing; whereas if </a:t>
            </a:r>
            <a:r>
              <a:rPr lang="en-US" dirty="0" smtClean="0"/>
              <a:t>the group chooses to </a:t>
            </a:r>
            <a:r>
              <a:rPr lang="en-US" dirty="0"/>
              <a:t>go for something more calm and </a:t>
            </a:r>
            <a:r>
              <a:rPr lang="en-US" dirty="0" smtClean="0"/>
              <a:t>natural, the dancer will favor </a:t>
            </a:r>
            <a:r>
              <a:rPr lang="en-US" dirty="0"/>
              <a:t>more flowing, freer movements. </a:t>
            </a:r>
            <a:r>
              <a:rPr lang="en-US" dirty="0" smtClean="0"/>
              <a:t>The dance will also incorporate a contrast </a:t>
            </a:r>
            <a:r>
              <a:rPr lang="en-US" dirty="0"/>
              <a:t>of indirect versus direct movement.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348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Microsoft </a:t>
            </a:r>
            <a:r>
              <a:rPr lang="en-US" dirty="0" err="1" smtClean="0"/>
              <a:t>Kinect</a:t>
            </a:r>
            <a:r>
              <a:rPr lang="en-US" dirty="0" smtClean="0"/>
              <a:t> for Recognition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Max for Audio Manipulation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Processing for Visualization</a:t>
            </a: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Mac Mini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Projector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29959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Placeholder 35" descr="Screen Shot 2013-01-30 at 12.00.27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4369" r="-24369"/>
          <a:stretch>
            <a:fillRect/>
          </a:stretch>
        </p:blipFill>
        <p:spPr>
          <a:xfrm>
            <a:off x="329249" y="2026917"/>
            <a:ext cx="8654536" cy="4369571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Technology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4566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2448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direct-300x207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500" r="-7500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37360" y="5516879"/>
            <a:ext cx="5669280" cy="1133605"/>
          </a:xfrm>
        </p:spPr>
        <p:txBody>
          <a:bodyPr>
            <a:normAutofit/>
          </a:bodyPr>
          <a:lstStyle/>
          <a:p>
            <a:r>
              <a:rPr lang="en-US" dirty="0"/>
              <a:t> The intuition behind the metric is to measure the </a:t>
            </a:r>
            <a:r>
              <a:rPr lang="en-US" dirty="0" smtClean="0"/>
              <a:t>predictability </a:t>
            </a:r>
            <a:r>
              <a:rPr lang="en-US" dirty="0"/>
              <a:t>of the path.  For each point</a:t>
            </a:r>
            <a:r>
              <a:rPr lang="en-US" dirty="0" smtClean="0"/>
              <a:t>, we try </a:t>
            </a:r>
            <a:r>
              <a:rPr lang="en-US" dirty="0"/>
              <a:t>to predict the next 5 steps by assuming the actual path will continue in the same linear predicted path.  The screenshots show  various paths and a scale from 0 to 100 of in/directness.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223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37360" y="5516879"/>
            <a:ext cx="5669280" cy="1033599"/>
          </a:xfrm>
        </p:spPr>
        <p:txBody>
          <a:bodyPr>
            <a:normAutofit/>
          </a:bodyPr>
          <a:lstStyle/>
          <a:p>
            <a:r>
              <a:rPr lang="en-US" dirty="0"/>
              <a:t>One can imagine using a </a:t>
            </a:r>
            <a:r>
              <a:rPr lang="en-US" dirty="0" err="1"/>
              <a:t>Kinect</a:t>
            </a:r>
            <a:r>
              <a:rPr lang="en-US" dirty="0"/>
              <a:t> or </a:t>
            </a:r>
            <a:r>
              <a:rPr lang="en-US" dirty="0" err="1"/>
              <a:t>Wiimote</a:t>
            </a:r>
            <a:r>
              <a:rPr lang="en-US" dirty="0"/>
              <a:t> to generate this path.  Once that is accomplished, interactive visualizations and </a:t>
            </a:r>
            <a:r>
              <a:rPr lang="en-US" dirty="0" err="1"/>
              <a:t>sonifications</a:t>
            </a:r>
            <a:r>
              <a:rPr lang="en-US" dirty="0"/>
              <a:t> can be mapped to this metric.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pic>
        <p:nvPicPr>
          <p:cNvPr id="6" name="Picture Placeholder 5" descr="indirectish-300x203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9" r="-63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499771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737360" y="5516879"/>
            <a:ext cx="5669280" cy="1033599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Prototype</a:t>
            </a:r>
            <a:endParaRPr lang="en-US" dirty="0"/>
          </a:p>
        </p:txBody>
      </p:sp>
      <p:pic>
        <p:nvPicPr>
          <p:cNvPr id="5" name="Picture Placeholder 4" descr="indirect-300x203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389" r="-638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0739813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Setup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6397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shot 2013-01-30 at 11.37.23 A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578" r="-11578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Stage setup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984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08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http://</a:t>
            </a:r>
            <a:r>
              <a:rPr lang="en-US" dirty="0" err="1"/>
              <a:t>youtu.be</a:t>
            </a:r>
            <a:r>
              <a:rPr lang="en-US" dirty="0"/>
              <a:t>/V2ADOQCspSI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Inspiration</a:t>
            </a:r>
            <a:endParaRPr lang="en-US" dirty="0"/>
          </a:p>
        </p:txBody>
      </p:sp>
      <p:pic>
        <p:nvPicPr>
          <p:cNvPr id="4" name="Picture 3" descr="Screen shot 2013-01-30 at 11.06.04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80" y="2538333"/>
            <a:ext cx="7632700" cy="40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993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Mood Research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3621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shot 2013-01-29 at 1.37.39 PM.png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87" b="9387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Free-flowing organic visualizations respond to indirect movements.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34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Indirect Visualization</a:t>
            </a:r>
            <a:endParaRPr lang="en-US" dirty="0"/>
          </a:p>
        </p:txBody>
      </p:sp>
      <p:pic>
        <p:nvPicPr>
          <p:cNvPr id="7" name="Picture Placeholder 6" descr="Screen shot 2013-01-29 at 1.39.08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7" r="187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634749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shot 2013-01-29 at 1.39.16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86" b="6786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Fire-Based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inDirect</a:t>
            </a:r>
            <a:r>
              <a:rPr lang="en-US" dirty="0" smtClean="0"/>
              <a:t>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7700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Screen shot 2013-01-29 at 1.39.23 PM.png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44" b="6344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 Visualization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35743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 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Tie.thmx</Template>
  <TotalTime>214</TotalTime>
  <Words>240</Words>
  <Application>Microsoft Macintosh PowerPoint</Application>
  <PresentationFormat>On-screen Show (4:3)</PresentationFormat>
  <Paragraphs>46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Black Tie</vt:lpstr>
      <vt:lpstr>Sketch one</vt:lpstr>
      <vt:lpstr>Project Goals</vt:lpstr>
      <vt:lpstr>Inspiration</vt:lpstr>
      <vt:lpstr>Inspiration</vt:lpstr>
      <vt:lpstr>Mood Research</vt:lpstr>
      <vt:lpstr>Indirect Visualization</vt:lpstr>
      <vt:lpstr>Indirect Visualization</vt:lpstr>
      <vt:lpstr>inDirect Visualization</vt:lpstr>
      <vt:lpstr>Direct Visualization</vt:lpstr>
      <vt:lpstr>Direct Visualization</vt:lpstr>
      <vt:lpstr>Combination</vt:lpstr>
      <vt:lpstr>Concept Art</vt:lpstr>
      <vt:lpstr>Concepts</vt:lpstr>
      <vt:lpstr>Concepts</vt:lpstr>
      <vt:lpstr>Concepts</vt:lpstr>
      <vt:lpstr>Concepts</vt:lpstr>
      <vt:lpstr>Concepts</vt:lpstr>
      <vt:lpstr>Concepts</vt:lpstr>
      <vt:lpstr>Technology</vt:lpstr>
      <vt:lpstr>Technology</vt:lpstr>
      <vt:lpstr>Technology</vt:lpstr>
      <vt:lpstr>Prototypes</vt:lpstr>
      <vt:lpstr>Prototype</vt:lpstr>
      <vt:lpstr>Prototype</vt:lpstr>
      <vt:lpstr>Prototype</vt:lpstr>
      <vt:lpstr>Stage Setup</vt:lpstr>
      <vt:lpstr>Stage setup</vt:lpstr>
    </vt:vector>
  </TitlesOfParts>
  <Company>Texas A&amp;M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Sketch one</dc:title>
  <dc:creator>Department of Visualization</dc:creator>
  <cp:lastModifiedBy>Catherine Hervey</cp:lastModifiedBy>
  <cp:revision>11</cp:revision>
  <dcterms:created xsi:type="dcterms:W3CDTF">2013-01-29T19:23:38Z</dcterms:created>
  <dcterms:modified xsi:type="dcterms:W3CDTF">2013-01-30T18:02:58Z</dcterms:modified>
</cp:coreProperties>
</file>