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18" r:id="rId16"/>
    <p:sldId id="392" r:id="rId17"/>
    <p:sldId id="419" r:id="rId18"/>
    <p:sldId id="420" r:id="rId19"/>
    <p:sldId id="415" r:id="rId20"/>
    <p:sldId id="416" r:id="rId21"/>
    <p:sldId id="309" r:id="rId22"/>
    <p:sldId id="259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72" r:id="rId32"/>
    <p:sldId id="273" r:id="rId33"/>
    <p:sldId id="274" r:id="rId34"/>
    <p:sldId id="275" r:id="rId35"/>
    <p:sldId id="276" r:id="rId36"/>
    <p:sldId id="277" r:id="rId37"/>
    <p:sldId id="280" r:id="rId38"/>
    <p:sldId id="281" r:id="rId39"/>
    <p:sldId id="282" r:id="rId40"/>
    <p:sldId id="260" r:id="rId41"/>
    <p:sldId id="284" r:id="rId42"/>
    <p:sldId id="311" r:id="rId43"/>
    <p:sldId id="417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408" r:id="rId55"/>
    <p:sldId id="421" r:id="rId56"/>
    <p:sldId id="422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409" r:id="rId66"/>
    <p:sldId id="411" r:id="rId67"/>
    <p:sldId id="410" r:id="rId68"/>
    <p:sldId id="412" r:id="rId69"/>
    <p:sldId id="41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66"/>
    <a:srgbClr val="0000FF"/>
    <a:srgbClr val="BBE0E3"/>
    <a:srgbClr val="CC3300"/>
    <a:srgbClr val="FF0000"/>
    <a:srgbClr val="FFCC6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660"/>
  </p:normalViewPr>
  <p:slideViewPr>
    <p:cSldViewPr>
      <p:cViewPr>
        <p:scale>
          <a:sx n="75" d="100"/>
          <a:sy n="75" d="100"/>
        </p:scale>
        <p:origin x="-228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8.wmf"/><Relationship Id="rId4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e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9.wmf"/><Relationship Id="rId4" Type="http://schemas.openxmlformats.org/officeDocument/2006/relationships/image" Target="../media/image9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0.wmf"/><Relationship Id="rId1" Type="http://schemas.openxmlformats.org/officeDocument/2006/relationships/image" Target="../media/image91.wmf"/><Relationship Id="rId5" Type="http://schemas.openxmlformats.org/officeDocument/2006/relationships/image" Target="../media/image87.wmf"/><Relationship Id="rId4" Type="http://schemas.openxmlformats.org/officeDocument/2006/relationships/image" Target="../media/image9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A791B-6338-4668-A4D7-5A8CBCBE81FA}" type="slidenum">
              <a:rPr lang="ar-SA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2208-2B56-4773-9AB5-CB0AA29397C3}" type="slidenum">
              <a:rPr lang="ar-SA" smtClean="0"/>
              <a:pPr/>
              <a:t>1</a:t>
            </a:fld>
            <a:endParaRPr lang="en-US" altLang="zh-CN" smtClean="0"/>
          </a:p>
        </p:txBody>
      </p:sp>
      <p:sp>
        <p:nvSpPr>
          <p:cNvPr id="2641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B33AE-BE81-4A91-878A-8AF0B067C091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174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94971-2090-4058-ABEB-DF62BBBD8845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1771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85F4B-F17D-407B-9443-01BF48263F11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179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32A6A-00D6-4CE5-BF4E-4ECCC5B03974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182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52846-F420-4EAD-9604-10870BEA869E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sp>
        <p:nvSpPr>
          <p:cNvPr id="185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33FA7-661C-4FA2-9DEF-AE31911B3E19}" type="slidenum">
              <a:rPr lang="ar-SA" smtClean="0"/>
              <a:pPr/>
              <a:t>21</a:t>
            </a:fld>
            <a:endParaRPr lang="en-US" altLang="zh-CN" smtClean="0"/>
          </a:p>
        </p:txBody>
      </p:sp>
      <p:sp>
        <p:nvSpPr>
          <p:cNvPr id="1935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2FD4A-B61A-4BBD-A07F-87972D2B215D}" type="slidenum">
              <a:rPr lang="ar-SA" smtClean="0"/>
              <a:pPr/>
              <a:t>22</a:t>
            </a:fld>
            <a:endParaRPr lang="en-US" altLang="zh-CN" smtClean="0"/>
          </a:p>
        </p:txBody>
      </p:sp>
      <p:sp>
        <p:nvSpPr>
          <p:cNvPr id="1955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8A95B-9798-4B47-A504-F1DA62A40914}" type="slidenum">
              <a:rPr lang="ar-SA" smtClean="0"/>
              <a:pPr/>
              <a:t>23</a:t>
            </a:fld>
            <a:endParaRPr lang="en-US" altLang="zh-CN" smtClean="0"/>
          </a:p>
        </p:txBody>
      </p:sp>
      <p:sp>
        <p:nvSpPr>
          <p:cNvPr id="197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64955-C340-4440-99E5-16AC2C2DD54F}" type="slidenum">
              <a:rPr lang="ar-SA" smtClean="0"/>
              <a:pPr/>
              <a:t>24</a:t>
            </a:fld>
            <a:endParaRPr lang="en-US" altLang="zh-CN" smtClean="0"/>
          </a:p>
        </p:txBody>
      </p:sp>
      <p:sp>
        <p:nvSpPr>
          <p:cNvPr id="1996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B9EE8-13CC-4AA8-A2DC-6DBFF110614F}" type="slidenum">
              <a:rPr lang="ar-SA" smtClean="0"/>
              <a:pPr/>
              <a:t>25</a:t>
            </a:fld>
            <a:endParaRPr lang="en-US" altLang="zh-CN" smtClean="0"/>
          </a:p>
        </p:txBody>
      </p:sp>
      <p:sp>
        <p:nvSpPr>
          <p:cNvPr id="201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49EA6-0F2A-40DE-825A-C845FB90CE41}" type="slidenum">
              <a:rPr lang="ar-SA" smtClean="0"/>
              <a:pPr/>
              <a:t>26</a:t>
            </a:fld>
            <a:endParaRPr lang="en-US" altLang="zh-CN" smtClean="0"/>
          </a:p>
        </p:txBody>
      </p:sp>
      <p:sp>
        <p:nvSpPr>
          <p:cNvPr id="2037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07B61-4E2C-4C19-972F-EFBD6BBBEE2B}" type="slidenum">
              <a:rPr lang="ar-SA" smtClean="0"/>
              <a:pPr/>
              <a:t>27</a:t>
            </a:fld>
            <a:endParaRPr lang="en-US" altLang="zh-CN" smtClean="0"/>
          </a:p>
        </p:txBody>
      </p:sp>
      <p:sp>
        <p:nvSpPr>
          <p:cNvPr id="2058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6644D-2F5B-460E-946D-61E2624748AE}" type="slidenum">
              <a:rPr lang="ar-SA" smtClean="0"/>
              <a:pPr/>
              <a:t>28</a:t>
            </a:fld>
            <a:endParaRPr lang="en-US" altLang="zh-CN" smtClean="0"/>
          </a:p>
        </p:txBody>
      </p:sp>
      <p:sp>
        <p:nvSpPr>
          <p:cNvPr id="2078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C54C0-B2A5-4A66-AE21-76EB7730CF15}" type="slidenum">
              <a:rPr lang="ar-SA" smtClean="0"/>
              <a:pPr/>
              <a:t>29</a:t>
            </a:fld>
            <a:endParaRPr lang="en-US" altLang="zh-CN" smtClean="0"/>
          </a:p>
        </p:txBody>
      </p:sp>
      <p:sp>
        <p:nvSpPr>
          <p:cNvPr id="209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89D9B-C2F7-4CAC-98A8-FD5EC7E70BB8}" type="slidenum">
              <a:rPr lang="ar-SA" smtClean="0"/>
              <a:pPr/>
              <a:t>30</a:t>
            </a:fld>
            <a:endParaRPr lang="en-US" altLang="zh-CN" smtClean="0"/>
          </a:p>
        </p:txBody>
      </p:sp>
      <p:sp>
        <p:nvSpPr>
          <p:cNvPr id="2119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62D72-9611-4939-80CE-9B6FAEB375A5}" type="slidenum">
              <a:rPr lang="ar-SA" smtClean="0"/>
              <a:pPr/>
              <a:t>31</a:t>
            </a:fld>
            <a:endParaRPr lang="en-US" altLang="zh-CN" smtClean="0"/>
          </a:p>
        </p:txBody>
      </p:sp>
      <p:sp>
        <p:nvSpPr>
          <p:cNvPr id="214018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7E38D-C4A5-4EDF-ADB2-B7864414FE6A}" type="slidenum">
              <a:rPr lang="ar-SA" smtClean="0"/>
              <a:pPr/>
              <a:t>32</a:t>
            </a:fld>
            <a:endParaRPr lang="en-US" altLang="zh-CN" smtClean="0"/>
          </a:p>
        </p:txBody>
      </p:sp>
      <p:sp>
        <p:nvSpPr>
          <p:cNvPr id="216066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5F35D-0873-4E83-A0DF-3924BE4DBC0C}" type="slidenum">
              <a:rPr lang="ar-SA" smtClean="0"/>
              <a:pPr/>
              <a:t>33</a:t>
            </a:fld>
            <a:endParaRPr lang="en-US" altLang="zh-CN" smtClean="0"/>
          </a:p>
        </p:txBody>
      </p:sp>
      <p:sp>
        <p:nvSpPr>
          <p:cNvPr id="219138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0CB5E-D6C1-4CB3-8C82-2B76A9A38F8F}" type="slidenum">
              <a:rPr lang="ar-SA" smtClean="0"/>
              <a:pPr/>
              <a:t>34</a:t>
            </a:fld>
            <a:endParaRPr lang="en-US" altLang="zh-CN" smtClean="0"/>
          </a:p>
        </p:txBody>
      </p:sp>
      <p:sp>
        <p:nvSpPr>
          <p:cNvPr id="222210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97150-68C3-4A48-B2D2-10D9035A1AD1}" type="slidenum">
              <a:rPr lang="ar-SA" smtClean="0"/>
              <a:pPr/>
              <a:t>35</a:t>
            </a:fld>
            <a:endParaRPr lang="en-US" altLang="zh-CN" smtClean="0"/>
          </a:p>
        </p:txBody>
      </p:sp>
      <p:sp>
        <p:nvSpPr>
          <p:cNvPr id="225282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89679-D838-4460-917B-0FC99E29B468}" type="slidenum">
              <a:rPr lang="ar-SA" smtClean="0"/>
              <a:pPr/>
              <a:t>36</a:t>
            </a:fld>
            <a:endParaRPr lang="en-US" altLang="zh-CN" smtClean="0"/>
          </a:p>
        </p:txBody>
      </p:sp>
      <p:sp>
        <p:nvSpPr>
          <p:cNvPr id="228354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BBBDB-63DF-4832-B517-80961D3156F6}" type="slidenum">
              <a:rPr lang="ar-SA" smtClean="0"/>
              <a:pPr/>
              <a:t>37</a:t>
            </a:fld>
            <a:endParaRPr lang="en-US" altLang="zh-CN" smtClean="0"/>
          </a:p>
        </p:txBody>
      </p:sp>
      <p:sp>
        <p:nvSpPr>
          <p:cNvPr id="2314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ADF2-A938-4177-A506-97FB8B6D66E7}" type="slidenum">
              <a:rPr lang="ar-SA" smtClean="0"/>
              <a:pPr/>
              <a:t>38</a:t>
            </a:fld>
            <a:endParaRPr lang="en-US" altLang="zh-CN" smtClean="0"/>
          </a:p>
        </p:txBody>
      </p:sp>
      <p:sp>
        <p:nvSpPr>
          <p:cNvPr id="2344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9790F-C7FB-45A1-9849-BF586EB23A1B}" type="slidenum">
              <a:rPr lang="ar-SA" smtClean="0"/>
              <a:pPr/>
              <a:t>39</a:t>
            </a:fld>
            <a:endParaRPr lang="en-US" altLang="zh-CN" smtClean="0"/>
          </a:p>
        </p:txBody>
      </p:sp>
      <p:sp>
        <p:nvSpPr>
          <p:cNvPr id="2375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9F980-9690-42CD-B488-E9BDE8DCCC74}" type="slidenum">
              <a:rPr lang="ar-SA" smtClean="0"/>
              <a:pPr/>
              <a:t>40</a:t>
            </a:fld>
            <a:endParaRPr lang="en-US" altLang="zh-CN" smtClean="0"/>
          </a:p>
        </p:txBody>
      </p:sp>
      <p:sp>
        <p:nvSpPr>
          <p:cNvPr id="2396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13F70-6579-4E5F-87F3-DB1D90A1BED6}" type="slidenum">
              <a:rPr lang="ar-SA" smtClean="0"/>
              <a:pPr/>
              <a:t>41</a:t>
            </a:fld>
            <a:endParaRPr lang="en-US" altLang="zh-CN" smtClean="0"/>
          </a:p>
        </p:txBody>
      </p:sp>
      <p:sp>
        <p:nvSpPr>
          <p:cNvPr id="2416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BE595-C55C-4557-B83D-411D04170E0D}" type="slidenum">
              <a:rPr lang="ar-SA" smtClean="0"/>
              <a:pPr/>
              <a:t>42</a:t>
            </a:fld>
            <a:endParaRPr lang="en-US" altLang="zh-CN" smtClean="0"/>
          </a:p>
        </p:txBody>
      </p:sp>
      <p:sp>
        <p:nvSpPr>
          <p:cNvPr id="2437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AEE17-5D7E-4FC0-9041-25E5CEED07EF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1812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7F8C0-35D5-49AA-9ECB-F49A5D4730DC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sp>
        <p:nvSpPr>
          <p:cNvPr id="171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70614-4209-4EB4-9A69-CDEE3A91F301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176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7232E-7D16-4400-809B-F034BD5FBDB9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184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459F5-FD14-4952-BD54-711F0887BBEC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276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F546-C0D6-4DD2-96AD-D639CD82CA92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CEF-6FEE-4B29-916C-5FBB8DA3DA2F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4CA2-D9EB-4C02-A369-63508E4EE980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9569-536F-4976-9637-632BFDDAE0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7C07-D420-4316-BDD7-959F1B3AB9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72A4-273A-45C2-8A4A-9B3590E325CE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4E96C-CA59-40FB-BA18-5F9D4C4C3D30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3A03-E24D-43F9-B6D5-E4774B05194B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8AD4-D109-4FC5-8956-9D7195D71802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D81B-53AB-4544-9272-F0094BD29E13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4A12-F580-4469-ADD2-808F7EDF5F0C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A1D9-975F-49F6-BE0C-C10BA80CEC80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D25D-9492-46FB-BC9D-28074DCCF95C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0810DE-2E12-4642-82D8-6F2AE4EA1248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aniciu.net/Papers/KernelTracking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6.jpeg"/><Relationship Id="rId9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46.jpe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4.jpeg"/><Relationship Id="rId5" Type="http://schemas.openxmlformats.org/officeDocument/2006/relationships/image" Target="../media/image77.png"/><Relationship Id="rId4" Type="http://schemas.openxmlformats.org/officeDocument/2006/relationships/oleObject" Target="../embeddings/oleObject9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web_home\csce643\Football.avi" TargetMode="External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6.jpeg"/><Relationship Id="rId5" Type="http://schemas.openxmlformats.org/officeDocument/2006/relationships/image" Target="../media/image77.png"/><Relationship Id="rId4" Type="http://schemas.openxmlformats.org/officeDocument/2006/relationships/oleObject" Target="../embeddings/oleObject105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CSCE643: Computer Vision</a:t>
            </a:r>
            <a:br>
              <a:rPr lang="en-US" altLang="he-I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he-I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Mean-Shift Object Tracking</a:t>
            </a:r>
            <a: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Jinxiang Chai</a:t>
            </a:r>
          </a:p>
        </p:txBody>
      </p:sp>
      <p:sp>
        <p:nvSpPr>
          <p:cNvPr id="261122" name="TextBox 111"/>
          <p:cNvSpPr txBox="1">
            <a:spLocks noChangeArrowheads="1"/>
          </p:cNvSpPr>
          <p:nvPr/>
        </p:nvSpPr>
        <p:spPr bwMode="auto">
          <a:xfrm>
            <a:off x="5334000" y="60960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Many slides from </a:t>
            </a:r>
            <a:r>
              <a:rPr kumimoji="1" lang="en-US" altLang="he-IL"/>
              <a:t>Yaron Ukrainitz  &amp;  Bernard Sarel &amp; Robert Collins</a:t>
            </a:r>
            <a:endParaRPr kumimoji="1" lang="en-US" altLang="zh-CN">
              <a:ea typeface="宋体" charset="-122"/>
            </a:endParaRPr>
          </a:p>
          <a:p>
            <a:endParaRPr lang="en-US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Lucas-Kanade Registration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Initialize p=p</a:t>
            </a:r>
            <a:r>
              <a:rPr lang="en-US" altLang="zh-CN" sz="2800" baseline="-25000" smtClean="0">
                <a:ea typeface="宋体" charset="-122"/>
              </a:rPr>
              <a:t>0</a:t>
            </a:r>
            <a:r>
              <a:rPr lang="en-US" altLang="zh-CN" sz="2800" smtClean="0">
                <a:ea typeface="宋体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Iterate: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1. Warp I with w(x;p) to compute I(w(x;p))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</a:t>
            </a: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2. Compute the error image 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</a:t>
            </a: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366838" y="1368425"/>
          <a:ext cx="6105525" cy="765175"/>
        </p:xfrm>
        <a:graphic>
          <a:graphicData uri="http://schemas.openxmlformats.org/presentationml/2006/ole">
            <p:oleObj spid="_x0000_s164866" name="Equation" r:id="rId4" imgW="3949560" imgH="495000" progId="Equation.3">
              <p:embed/>
            </p:oleObj>
          </a:graphicData>
        </a:graphic>
      </p:graphicFrame>
      <p:sp>
        <p:nvSpPr>
          <p:cNvPr id="164869" name="Rectangle 9"/>
          <p:cNvSpPr>
            <a:spLocks noChangeArrowheads="1"/>
          </p:cNvSpPr>
          <p:nvPr/>
        </p:nvSpPr>
        <p:spPr bwMode="auto">
          <a:xfrm>
            <a:off x="5791200" y="1600200"/>
            <a:ext cx="16002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4870" name="Rectangle 16"/>
          <p:cNvSpPr>
            <a:spLocks noChangeArrowheads="1"/>
          </p:cNvSpPr>
          <p:nvPr/>
        </p:nvSpPr>
        <p:spPr bwMode="auto">
          <a:xfrm>
            <a:off x="6400800" y="1600200"/>
            <a:ext cx="9144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Lucas-Kanade Registration</a:t>
            </a: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Initialize p=p</a:t>
            </a:r>
            <a:r>
              <a:rPr lang="en-US" altLang="zh-CN" sz="2800" baseline="-25000" smtClean="0">
                <a:ea typeface="宋体" charset="-122"/>
              </a:rPr>
              <a:t>0</a:t>
            </a:r>
            <a:r>
              <a:rPr lang="en-US" altLang="zh-CN" sz="2800" smtClean="0">
                <a:ea typeface="宋体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Iterate: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1. Warp I with w(x;p) to compute I(w(x;p))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2. Compute the error image</a:t>
            </a: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3. Warp the gradient      with w(x;p)</a:t>
            </a: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1366838" y="1368425"/>
          <a:ext cx="6105525" cy="765175"/>
        </p:xfrm>
        <a:graphic>
          <a:graphicData uri="http://schemas.openxmlformats.org/presentationml/2006/ole">
            <p:oleObj spid="_x0000_s165890" name="Equation" r:id="rId4" imgW="3949560" imgH="495000" progId="Equation.3">
              <p:embed/>
            </p:oleObj>
          </a:graphicData>
        </a:graphic>
      </p:graphicFrame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2819400" y="4165600"/>
          <a:ext cx="215900" cy="177800"/>
        </p:xfrm>
        <a:graphic>
          <a:graphicData uri="http://schemas.openxmlformats.org/presentationml/2006/ole">
            <p:oleObj spid="_x0000_s165891" name="Equation" r:id="rId5" imgW="215640" imgH="177480" progId="Equation.3">
              <p:embed/>
            </p:oleObj>
          </a:graphicData>
        </a:graphic>
      </p:graphicFrame>
      <p:sp>
        <p:nvSpPr>
          <p:cNvPr id="165894" name="Rectangle 9"/>
          <p:cNvSpPr>
            <a:spLocks noChangeArrowheads="1"/>
          </p:cNvSpPr>
          <p:nvPr/>
        </p:nvSpPr>
        <p:spPr bwMode="auto">
          <a:xfrm>
            <a:off x="5791200" y="1600200"/>
            <a:ext cx="1600200" cy="45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5895" name="Rectangle 10"/>
          <p:cNvSpPr>
            <a:spLocks noChangeArrowheads="1"/>
          </p:cNvSpPr>
          <p:nvPr/>
        </p:nvSpPr>
        <p:spPr bwMode="auto">
          <a:xfrm>
            <a:off x="2362200" y="1524000"/>
            <a:ext cx="304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65896" name="Rectangle 11"/>
          <p:cNvSpPr>
            <a:spLocks noChangeArrowheads="1"/>
          </p:cNvSpPr>
          <p:nvPr/>
        </p:nvSpPr>
        <p:spPr bwMode="auto">
          <a:xfrm>
            <a:off x="3352800" y="1524000"/>
            <a:ext cx="304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5897" name="Rectangle 12"/>
          <p:cNvSpPr>
            <a:spLocks noChangeArrowheads="1"/>
          </p:cNvSpPr>
          <p:nvPr/>
        </p:nvSpPr>
        <p:spPr bwMode="auto">
          <a:xfrm>
            <a:off x="4724400" y="1524000"/>
            <a:ext cx="304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5898" name="Rectangle 16"/>
          <p:cNvSpPr>
            <a:spLocks noChangeArrowheads="1"/>
          </p:cNvSpPr>
          <p:nvPr/>
        </p:nvSpPr>
        <p:spPr bwMode="auto">
          <a:xfrm>
            <a:off x="6400800" y="1600200"/>
            <a:ext cx="9144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Lucas-Kanade Registration</a:t>
            </a:r>
          </a:p>
        </p:txBody>
      </p:sp>
      <p:sp>
        <p:nvSpPr>
          <p:cNvPr id="1669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Initialize p=p</a:t>
            </a:r>
            <a:r>
              <a:rPr lang="en-US" altLang="zh-CN" sz="2800" baseline="-25000" smtClean="0">
                <a:ea typeface="宋体" charset="-122"/>
              </a:rPr>
              <a:t>0</a:t>
            </a:r>
            <a:r>
              <a:rPr lang="en-US" altLang="zh-CN" sz="2800" smtClean="0">
                <a:ea typeface="宋体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Iterate: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1. Warp I with w(x;p) to compute I(w(x;p))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2. Compute the error image</a:t>
            </a: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3. Warp the gradient      with w(x;p)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4. Evaluate the Jacobian     at (x;p)</a:t>
            </a: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1366838" y="1368425"/>
          <a:ext cx="6105525" cy="765175"/>
        </p:xfrm>
        <a:graphic>
          <a:graphicData uri="http://schemas.openxmlformats.org/presentationml/2006/ole">
            <p:oleObj spid="_x0000_s166914" name="Equation" r:id="rId4" imgW="3949560" imgH="495000" progId="Equation.3">
              <p:embed/>
            </p:oleObj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2819400" y="4165600"/>
          <a:ext cx="215900" cy="177800"/>
        </p:xfrm>
        <a:graphic>
          <a:graphicData uri="http://schemas.openxmlformats.org/presentationml/2006/ole">
            <p:oleObj spid="_x0000_s166915" name="Equation" r:id="rId5" imgW="215640" imgH="177480" progId="Equation.3">
              <p:embed/>
            </p:oleObj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124200" y="4343400"/>
          <a:ext cx="241300" cy="419100"/>
        </p:xfrm>
        <a:graphic>
          <a:graphicData uri="http://schemas.openxmlformats.org/presentationml/2006/ole">
            <p:oleObj spid="_x0000_s166916" name="Equation" r:id="rId6" imgW="241200" imgH="419040" progId="Equation.3">
              <p:embed/>
            </p:oleObj>
          </a:graphicData>
        </a:graphic>
      </p:graphicFrame>
      <p:sp>
        <p:nvSpPr>
          <p:cNvPr id="166919" name="Rectangle 9"/>
          <p:cNvSpPr>
            <a:spLocks noChangeArrowheads="1"/>
          </p:cNvSpPr>
          <p:nvPr/>
        </p:nvSpPr>
        <p:spPr bwMode="auto">
          <a:xfrm>
            <a:off x="5791200" y="1600200"/>
            <a:ext cx="1600200" cy="45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0" name="Rectangle 10"/>
          <p:cNvSpPr>
            <a:spLocks noChangeArrowheads="1"/>
          </p:cNvSpPr>
          <p:nvPr/>
        </p:nvSpPr>
        <p:spPr bwMode="auto">
          <a:xfrm>
            <a:off x="23622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1" name="Rectangle 11"/>
          <p:cNvSpPr>
            <a:spLocks noChangeArrowheads="1"/>
          </p:cNvSpPr>
          <p:nvPr/>
        </p:nvSpPr>
        <p:spPr bwMode="auto">
          <a:xfrm>
            <a:off x="33528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2" name="Rectangle 12"/>
          <p:cNvSpPr>
            <a:spLocks noChangeArrowheads="1"/>
          </p:cNvSpPr>
          <p:nvPr/>
        </p:nvSpPr>
        <p:spPr bwMode="auto">
          <a:xfrm>
            <a:off x="47244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3" name="Rectangle 13"/>
          <p:cNvSpPr>
            <a:spLocks noChangeArrowheads="1"/>
          </p:cNvSpPr>
          <p:nvPr/>
        </p:nvSpPr>
        <p:spPr bwMode="auto">
          <a:xfrm>
            <a:off x="2667000" y="1371600"/>
            <a:ext cx="3810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4" name="Rectangle 14"/>
          <p:cNvSpPr>
            <a:spLocks noChangeArrowheads="1"/>
          </p:cNvSpPr>
          <p:nvPr/>
        </p:nvSpPr>
        <p:spPr bwMode="auto">
          <a:xfrm>
            <a:off x="3657600" y="1371600"/>
            <a:ext cx="3810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5" name="Rectangle 15"/>
          <p:cNvSpPr>
            <a:spLocks noChangeArrowheads="1"/>
          </p:cNvSpPr>
          <p:nvPr/>
        </p:nvSpPr>
        <p:spPr bwMode="auto">
          <a:xfrm>
            <a:off x="5105400" y="1371600"/>
            <a:ext cx="3810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6926" name="Rectangle 16"/>
          <p:cNvSpPr>
            <a:spLocks noChangeArrowheads="1"/>
          </p:cNvSpPr>
          <p:nvPr/>
        </p:nvSpPr>
        <p:spPr bwMode="auto">
          <a:xfrm>
            <a:off x="6400800" y="1600200"/>
            <a:ext cx="9144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Lucas-Kanade Registration</a:t>
            </a:r>
          </a:p>
        </p:txBody>
      </p:sp>
      <p:sp>
        <p:nvSpPr>
          <p:cNvPr id="1679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Initialize p=p</a:t>
            </a:r>
            <a:r>
              <a:rPr lang="en-US" altLang="zh-CN" sz="2800" baseline="-25000" smtClean="0">
                <a:ea typeface="宋体" charset="-122"/>
              </a:rPr>
              <a:t>0</a:t>
            </a:r>
            <a:r>
              <a:rPr lang="en-US" altLang="zh-CN" sz="2800" smtClean="0">
                <a:ea typeface="宋体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Iterate: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1. Warp I with w(x;p) to compute I(w(x;p))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2. Compute the error image</a:t>
            </a: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3. Warp the gradient      with w(x;p)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4. Evaluate the Jacobian     at (x;p)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5. Compute the      using linear system solvers</a:t>
            </a: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1366838" y="1368425"/>
          <a:ext cx="6105525" cy="765175"/>
        </p:xfrm>
        <a:graphic>
          <a:graphicData uri="http://schemas.openxmlformats.org/presentationml/2006/ole">
            <p:oleObj spid="_x0000_s167938" name="Equation" r:id="rId4" imgW="3949560" imgH="495000" progId="Equation.3">
              <p:embed/>
            </p:oleObj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2819400" y="4165600"/>
          <a:ext cx="215900" cy="177800"/>
        </p:xfrm>
        <a:graphic>
          <a:graphicData uri="http://schemas.openxmlformats.org/presentationml/2006/ole">
            <p:oleObj spid="_x0000_s167939" name="Equation" r:id="rId5" imgW="215640" imgH="177480" progId="Equation.3">
              <p:embed/>
            </p:oleObj>
          </a:graphicData>
        </a:graphic>
      </p:graphicFrame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3124200" y="4343400"/>
          <a:ext cx="241300" cy="419100"/>
        </p:xfrm>
        <a:graphic>
          <a:graphicData uri="http://schemas.openxmlformats.org/presentationml/2006/ole">
            <p:oleObj spid="_x0000_s167940" name="Equation" r:id="rId6" imgW="241200" imgH="419040" progId="Equation.3">
              <p:embed/>
            </p:oleObj>
          </a:graphicData>
        </a:graphic>
      </p:graphicFrame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2362200" y="4749800"/>
          <a:ext cx="215900" cy="203200"/>
        </p:xfrm>
        <a:graphic>
          <a:graphicData uri="http://schemas.openxmlformats.org/presentationml/2006/ole">
            <p:oleObj spid="_x0000_s167941" name="Equation" r:id="rId7" imgW="215640" imgH="203040" progId="Equation.3">
              <p:embed/>
            </p:oleObj>
          </a:graphicData>
        </a:graphic>
      </p:graphicFrame>
      <p:sp>
        <p:nvSpPr>
          <p:cNvPr id="167944" name="Rectangle 9"/>
          <p:cNvSpPr>
            <a:spLocks noChangeArrowheads="1"/>
          </p:cNvSpPr>
          <p:nvPr/>
        </p:nvSpPr>
        <p:spPr bwMode="auto">
          <a:xfrm>
            <a:off x="5791200" y="1600200"/>
            <a:ext cx="1600200" cy="45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45" name="Rectangle 10"/>
          <p:cNvSpPr>
            <a:spLocks noChangeArrowheads="1"/>
          </p:cNvSpPr>
          <p:nvPr/>
        </p:nvSpPr>
        <p:spPr bwMode="auto">
          <a:xfrm>
            <a:off x="23622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46" name="Rectangle 11"/>
          <p:cNvSpPr>
            <a:spLocks noChangeArrowheads="1"/>
          </p:cNvSpPr>
          <p:nvPr/>
        </p:nvSpPr>
        <p:spPr bwMode="auto">
          <a:xfrm>
            <a:off x="33528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47" name="Rectangle 12"/>
          <p:cNvSpPr>
            <a:spLocks noChangeArrowheads="1"/>
          </p:cNvSpPr>
          <p:nvPr/>
        </p:nvSpPr>
        <p:spPr bwMode="auto">
          <a:xfrm>
            <a:off x="47244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48" name="Rectangle 13"/>
          <p:cNvSpPr>
            <a:spLocks noChangeArrowheads="1"/>
          </p:cNvSpPr>
          <p:nvPr/>
        </p:nvSpPr>
        <p:spPr bwMode="auto">
          <a:xfrm>
            <a:off x="2667000" y="1371600"/>
            <a:ext cx="3810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49" name="Rectangle 14"/>
          <p:cNvSpPr>
            <a:spLocks noChangeArrowheads="1"/>
          </p:cNvSpPr>
          <p:nvPr/>
        </p:nvSpPr>
        <p:spPr bwMode="auto">
          <a:xfrm>
            <a:off x="3657600" y="1371600"/>
            <a:ext cx="3810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50" name="Rectangle 15"/>
          <p:cNvSpPr>
            <a:spLocks noChangeArrowheads="1"/>
          </p:cNvSpPr>
          <p:nvPr/>
        </p:nvSpPr>
        <p:spPr bwMode="auto">
          <a:xfrm>
            <a:off x="5105400" y="1371600"/>
            <a:ext cx="3810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51" name="Rectangle 16"/>
          <p:cNvSpPr>
            <a:spLocks noChangeArrowheads="1"/>
          </p:cNvSpPr>
          <p:nvPr/>
        </p:nvSpPr>
        <p:spPr bwMode="auto">
          <a:xfrm>
            <a:off x="6400800" y="1600200"/>
            <a:ext cx="9144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7952" name="Rectangle 17"/>
          <p:cNvSpPr>
            <a:spLocks noChangeArrowheads="1"/>
          </p:cNvSpPr>
          <p:nvPr/>
        </p:nvSpPr>
        <p:spPr bwMode="auto">
          <a:xfrm>
            <a:off x="1219200" y="1295400"/>
            <a:ext cx="6553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Lucas-Kanade Registration</a:t>
            </a:r>
          </a:p>
        </p:txBody>
      </p:sp>
      <p:sp>
        <p:nvSpPr>
          <p:cNvPr id="1689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Initialize p=p</a:t>
            </a:r>
            <a:r>
              <a:rPr lang="en-US" altLang="zh-CN" sz="2800" baseline="-25000" smtClean="0">
                <a:ea typeface="宋体" charset="-122"/>
              </a:rPr>
              <a:t>0</a:t>
            </a:r>
            <a:r>
              <a:rPr lang="en-US" altLang="zh-CN" sz="2800" smtClean="0">
                <a:ea typeface="宋体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Iterate: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1. Warp I with w(x;p) to compute I(w(x;p))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2. Compute the error image</a:t>
            </a: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3. Warp the gradient      with w(x;p)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4. Evaluate the Jacobian     at (x;p)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5. Compute the      using linear system solvers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6. Update the parameters</a:t>
            </a: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</a:t>
            </a: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</p:txBody>
      </p:sp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1366838" y="1368425"/>
          <a:ext cx="6105525" cy="765175"/>
        </p:xfrm>
        <a:graphic>
          <a:graphicData uri="http://schemas.openxmlformats.org/presentationml/2006/ole">
            <p:oleObj spid="_x0000_s168962" name="Equation" r:id="rId4" imgW="3949560" imgH="495000" progId="Equation.3">
              <p:embed/>
            </p:oleObj>
          </a:graphicData>
        </a:graphic>
      </p:graphicFrame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2819400" y="4165600"/>
          <a:ext cx="215900" cy="177800"/>
        </p:xfrm>
        <a:graphic>
          <a:graphicData uri="http://schemas.openxmlformats.org/presentationml/2006/ole">
            <p:oleObj spid="_x0000_s168963" name="Equation" r:id="rId5" imgW="215640" imgH="177480" progId="Equation.3">
              <p:embed/>
            </p:oleObj>
          </a:graphicData>
        </a:graphic>
      </p:graphicFrame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3124200" y="4343400"/>
          <a:ext cx="241300" cy="419100"/>
        </p:xfrm>
        <a:graphic>
          <a:graphicData uri="http://schemas.openxmlformats.org/presentationml/2006/ole">
            <p:oleObj spid="_x0000_s168964" name="Equation" r:id="rId6" imgW="241200" imgH="419040" progId="Equation.3">
              <p:embed/>
            </p:oleObj>
          </a:graphicData>
        </a:graphic>
      </p:graphicFrame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2362200" y="4749800"/>
          <a:ext cx="215900" cy="203200"/>
        </p:xfrm>
        <a:graphic>
          <a:graphicData uri="http://schemas.openxmlformats.org/presentationml/2006/ole">
            <p:oleObj spid="_x0000_s168965" name="Equation" r:id="rId7" imgW="215640" imgH="203040" progId="Equation.3">
              <p:embed/>
            </p:oleObj>
          </a:graphicData>
        </a:graphic>
      </p:graphicFrame>
      <p:sp>
        <p:nvSpPr>
          <p:cNvPr id="168969" name="Rectangle 8"/>
          <p:cNvSpPr>
            <a:spLocks noChangeArrowheads="1"/>
          </p:cNvSpPr>
          <p:nvPr/>
        </p:nvSpPr>
        <p:spPr bwMode="auto">
          <a:xfrm>
            <a:off x="5791200" y="1600200"/>
            <a:ext cx="1600200" cy="45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0" name="Rectangle 9"/>
          <p:cNvSpPr>
            <a:spLocks noChangeArrowheads="1"/>
          </p:cNvSpPr>
          <p:nvPr/>
        </p:nvSpPr>
        <p:spPr bwMode="auto">
          <a:xfrm>
            <a:off x="23622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1" name="Rectangle 10"/>
          <p:cNvSpPr>
            <a:spLocks noChangeArrowheads="1"/>
          </p:cNvSpPr>
          <p:nvPr/>
        </p:nvSpPr>
        <p:spPr bwMode="auto">
          <a:xfrm>
            <a:off x="33528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2" name="Rectangle 11"/>
          <p:cNvSpPr>
            <a:spLocks noChangeArrowheads="1"/>
          </p:cNvSpPr>
          <p:nvPr/>
        </p:nvSpPr>
        <p:spPr bwMode="auto">
          <a:xfrm>
            <a:off x="4724400" y="1524000"/>
            <a:ext cx="3048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3" name="Rectangle 12"/>
          <p:cNvSpPr>
            <a:spLocks noChangeArrowheads="1"/>
          </p:cNvSpPr>
          <p:nvPr/>
        </p:nvSpPr>
        <p:spPr bwMode="auto">
          <a:xfrm>
            <a:off x="2667000" y="1371600"/>
            <a:ext cx="3810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4" name="Rectangle 13"/>
          <p:cNvSpPr>
            <a:spLocks noChangeArrowheads="1"/>
          </p:cNvSpPr>
          <p:nvPr/>
        </p:nvSpPr>
        <p:spPr bwMode="auto">
          <a:xfrm>
            <a:off x="3657600" y="1371600"/>
            <a:ext cx="3810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5" name="Rectangle 14"/>
          <p:cNvSpPr>
            <a:spLocks noChangeArrowheads="1"/>
          </p:cNvSpPr>
          <p:nvPr/>
        </p:nvSpPr>
        <p:spPr bwMode="auto">
          <a:xfrm>
            <a:off x="5105400" y="1371600"/>
            <a:ext cx="3810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6" name="Rectangle 15"/>
          <p:cNvSpPr>
            <a:spLocks noChangeArrowheads="1"/>
          </p:cNvSpPr>
          <p:nvPr/>
        </p:nvSpPr>
        <p:spPr bwMode="auto">
          <a:xfrm>
            <a:off x="6400800" y="1600200"/>
            <a:ext cx="914400" cy="38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8977" name="Rectangle 16"/>
          <p:cNvSpPr>
            <a:spLocks noChangeArrowheads="1"/>
          </p:cNvSpPr>
          <p:nvPr/>
        </p:nvSpPr>
        <p:spPr bwMode="auto">
          <a:xfrm>
            <a:off x="1219200" y="1295400"/>
            <a:ext cx="6553200" cy="1066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graphicFrame>
        <p:nvGraphicFramePr>
          <p:cNvPr id="16896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276600" y="5029200"/>
          <a:ext cx="774700" cy="203200"/>
        </p:xfrm>
        <a:graphic>
          <a:graphicData uri="http://schemas.openxmlformats.org/presentationml/2006/ole">
            <p:oleObj spid="_x0000_s168966" name="Equation" r:id="rId8" imgW="774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Object Tracking 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86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Can we apply Lucas-Kanade techniques to non-rigid objects (e.g., a walking person)?</a:t>
            </a:r>
          </a:p>
          <a:p>
            <a:endParaRPr lang="zh-CN" altLang="en-US" smtClean="0">
              <a:ea typeface="宋体" charset="-122"/>
            </a:endParaRPr>
          </a:p>
        </p:txBody>
      </p:sp>
      <p:pic>
        <p:nvPicPr>
          <p:cNvPr id="1863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19400"/>
            <a:ext cx="35052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ea typeface="宋体" charset="-122"/>
              </a:rPr>
              <a:t>Motivation of Mean Shift Tracking</a:t>
            </a: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To track non-rigid objects (e.g., a walking person), it is hard to specify an explicit 2D parametric motion model.</a:t>
            </a:r>
          </a:p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Appearances of non-rigid objects can sometimes be modeled with color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Mean-Shift Tracking</a:t>
            </a:r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smtClean="0">
                <a:ea typeface="宋体" charset="-122"/>
              </a:rPr>
              <a:t>The mean-shift algorithm is an efficient approach to tracking objects whose appearance is defined by histograms.</a:t>
            </a:r>
          </a:p>
          <a:p>
            <a:pPr eaLnBrk="1" hangingPunct="1">
              <a:buFontTx/>
              <a:buNone/>
            </a:pPr>
            <a:r>
              <a:rPr lang="en-US" altLang="zh-CN" sz="2000" smtClean="0">
                <a:ea typeface="宋体" charset="-122"/>
              </a:rPr>
              <a:t>      - not limited to only color, however. </a:t>
            </a:r>
          </a:p>
          <a:p>
            <a:pPr eaLnBrk="1" hangingPunct="1">
              <a:buFontTx/>
              <a:buNone/>
            </a:pPr>
            <a:r>
              <a:rPr lang="en-US" altLang="zh-CN" sz="2000" smtClean="0">
                <a:ea typeface="宋体" charset="-122"/>
              </a:rPr>
              <a:t>      - Could also use edge orientation, texture motion</a:t>
            </a:r>
          </a:p>
        </p:txBody>
      </p:sp>
      <p:pic>
        <p:nvPicPr>
          <p:cNvPr id="188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352800"/>
            <a:ext cx="43434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TextBox 8"/>
          <p:cNvSpPr txBox="1">
            <a:spLocks noChangeArrowheads="1"/>
          </p:cNvSpPr>
          <p:nvPr/>
        </p:nvSpPr>
        <p:spPr bwMode="auto">
          <a:xfrm>
            <a:off x="6400800" y="64881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Slide from Robert Collins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Mean Shift Tracking: Demos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89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zh-CN" sz="6000" smtClean="0">
                <a:solidFill>
                  <a:schemeClr val="tx1"/>
                </a:solidFill>
                <a:ea typeface="宋体" charset="-122"/>
              </a:rPr>
              <a:t>Mean Shift </a:t>
            </a:r>
            <a:br>
              <a:rPr lang="en-US" altLang="zh-CN" sz="6000" smtClean="0">
                <a:solidFill>
                  <a:schemeClr val="tx1"/>
                </a:solidFill>
                <a:ea typeface="宋体" charset="-122"/>
              </a:rPr>
            </a:br>
            <a:endParaRPr lang="zh-CN" altLang="en-US" smtClean="0">
              <a:ea typeface="宋体" charset="-122"/>
            </a:endParaRPr>
          </a:p>
        </p:txBody>
      </p:sp>
      <p:sp>
        <p:nvSpPr>
          <p:cNvPr id="190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Mean Shift [Che98, FH75, Sil86]</a:t>
            </a:r>
          </a:p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   </a:t>
            </a:r>
            <a:r>
              <a:rPr lang="en-US" altLang="zh-CN" sz="2400" smtClean="0">
                <a:ea typeface="宋体" charset="-122"/>
              </a:rPr>
              <a:t>- An algorithm that iteratively shifts a data point to the average of data points in its neighborhood.</a:t>
            </a:r>
          </a:p>
          <a:p>
            <a:pPr>
              <a:buFontTx/>
              <a:buNone/>
            </a:pPr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- Similar to clustering.</a:t>
            </a:r>
          </a:p>
          <a:p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- Useful for clustering, mode seeking, probability density estimation, tracking, etc.</a:t>
            </a:r>
            <a:endParaRPr lang="zh-CN" altLang="en-US" sz="2400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Appearance-based Tracking</a:t>
            </a:r>
          </a:p>
        </p:txBody>
      </p:sp>
      <p:sp>
        <p:nvSpPr>
          <p:cNvPr id="266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  <p:pic>
        <p:nvPicPr>
          <p:cNvPr id="266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25146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0"/>
            <a:ext cx="37957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5" name="TextBox 5"/>
          <p:cNvSpPr txBox="1">
            <a:spLocks noChangeArrowheads="1"/>
          </p:cNvSpPr>
          <p:nvPr/>
        </p:nvSpPr>
        <p:spPr bwMode="auto">
          <a:xfrm>
            <a:off x="7010400" y="64881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Slide from Collins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Mean Shift Reference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91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Y. Cheng. Mean shift, mode seeking, and clustering. IEEE Trans. on Pattern Analysis and Machine Intelligence, 17(8):790–799, 1998.</a:t>
            </a:r>
          </a:p>
          <a:p>
            <a:endParaRPr lang="sv-SE" altLang="zh-CN" sz="2400" smtClean="0">
              <a:ea typeface="宋体" charset="-122"/>
            </a:endParaRPr>
          </a:p>
          <a:p>
            <a:r>
              <a:rPr lang="sv-SE" altLang="zh-CN" sz="2400" smtClean="0">
                <a:ea typeface="宋体" charset="-122"/>
              </a:rPr>
              <a:t>K. Fukunaga and L. D. Hostetler. </a:t>
            </a:r>
            <a:r>
              <a:rPr lang="en-US" altLang="zh-CN" sz="2400" smtClean="0">
                <a:ea typeface="宋体" charset="-122"/>
              </a:rPr>
              <a:t>The estimation of the gradient of a density function, with applications in pattern recognition. IEEE Trans. on Information Theory, 21:32–40, 1975.</a:t>
            </a:r>
          </a:p>
          <a:p>
            <a:endParaRPr lang="en-US" altLang="zh-CN" sz="2400" smtClean="0">
              <a:ea typeface="宋体" charset="-122"/>
            </a:endParaRPr>
          </a:p>
          <a:p>
            <a:r>
              <a:rPr lang="en-US" altLang="zh-CN" sz="2400" smtClean="0">
                <a:ea typeface="宋体" charset="-122"/>
              </a:rPr>
              <a:t>B. W. Silverman. Density Estimation for Statistics and Data Analysis. Chapman and Hall, 1986.</a:t>
            </a:r>
            <a:endParaRPr lang="zh-CN" altLang="en-US" sz="2400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AutoShape 6"/>
          <p:cNvSpPr>
            <a:spLocks noChangeArrowheads="1"/>
          </p:cNvSpPr>
          <p:nvPr/>
        </p:nvSpPr>
        <p:spPr bwMode="auto">
          <a:xfrm>
            <a:off x="1371600" y="2590800"/>
            <a:ext cx="66294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 b="1">
                <a:solidFill>
                  <a:srgbClr val="0066FF"/>
                </a:solidFill>
                <a:ea typeface="宋体" charset="-122"/>
              </a:rPr>
              <a:t>Mean Shift Theory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194562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3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4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5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6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7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8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69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0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1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2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3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4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5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6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7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8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79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0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1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2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3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4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5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6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7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8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89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0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1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2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3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4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5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6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7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8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599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0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1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2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3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4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5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6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7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8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09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0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1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2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3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4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5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6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7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8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19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0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1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2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3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4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5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6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7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8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29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0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1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2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3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4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5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6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7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8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39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0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1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2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3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4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5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6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7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8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49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50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51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52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53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4654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194668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194669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194670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194671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2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194665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94666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7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70112 w 1367"/>
              <a:gd name="T1" fmla="*/ 33337 h 639"/>
              <a:gd name="T2" fmla="*/ 2005012 w 1367"/>
              <a:gd name="T3" fmla="*/ 22225 h 639"/>
              <a:gd name="T4" fmla="*/ 1906587 w 1367"/>
              <a:gd name="T5" fmla="*/ 66675 h 639"/>
              <a:gd name="T6" fmla="*/ 1387475 w 1367"/>
              <a:gd name="T7" fmla="*/ 220662 h 639"/>
              <a:gd name="T8" fmla="*/ 1266825 w 1367"/>
              <a:gd name="T9" fmla="*/ 254000 h 639"/>
              <a:gd name="T10" fmla="*/ 1200150 w 1367"/>
              <a:gd name="T11" fmla="*/ 276225 h 639"/>
              <a:gd name="T12" fmla="*/ 1179512 w 1367"/>
              <a:gd name="T13" fmla="*/ 307975 h 639"/>
              <a:gd name="T14" fmla="*/ 1146175 w 1367"/>
              <a:gd name="T15" fmla="*/ 319087 h 639"/>
              <a:gd name="T16" fmla="*/ 1135062 w 1367"/>
              <a:gd name="T17" fmla="*/ 352425 h 639"/>
              <a:gd name="T18" fmla="*/ 1090612 w 1367"/>
              <a:gd name="T19" fmla="*/ 419100 h 639"/>
              <a:gd name="T20" fmla="*/ 1001712 w 1367"/>
              <a:gd name="T21" fmla="*/ 528637 h 639"/>
              <a:gd name="T22" fmla="*/ 693737 w 1367"/>
              <a:gd name="T23" fmla="*/ 595312 h 639"/>
              <a:gd name="T24" fmla="*/ 638175 w 1367"/>
              <a:gd name="T25" fmla="*/ 606425 h 639"/>
              <a:gd name="T26" fmla="*/ 573087 w 1367"/>
              <a:gd name="T27" fmla="*/ 628650 h 639"/>
              <a:gd name="T28" fmla="*/ 550862 w 1367"/>
              <a:gd name="T29" fmla="*/ 660400 h 639"/>
              <a:gd name="T30" fmla="*/ 517525 w 1367"/>
              <a:gd name="T31" fmla="*/ 682625 h 639"/>
              <a:gd name="T32" fmla="*/ 396875 w 1367"/>
              <a:gd name="T33" fmla="*/ 838200 h 639"/>
              <a:gd name="T34" fmla="*/ 285750 w 1367"/>
              <a:gd name="T35" fmla="*/ 947737 h 639"/>
              <a:gd name="T36" fmla="*/ 220662 w 1367"/>
              <a:gd name="T37" fmla="*/ 992187 h 639"/>
              <a:gd name="T38" fmla="*/ 187325 w 1367"/>
              <a:gd name="T39" fmla="*/ 1014412 h 639"/>
              <a:gd name="T40" fmla="*/ 0 w 1367"/>
              <a:gd name="T41" fmla="*/ 99218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 cap="flat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824163 w 1779"/>
              <a:gd name="T1" fmla="*/ 66675 h 586"/>
              <a:gd name="T2" fmla="*/ 2725738 w 1779"/>
              <a:gd name="T3" fmla="*/ 11112 h 586"/>
              <a:gd name="T4" fmla="*/ 2692401 w 1779"/>
              <a:gd name="T5" fmla="*/ 0 h 586"/>
              <a:gd name="T6" fmla="*/ 2251076 w 1779"/>
              <a:gd name="T7" fmla="*/ 66675 h 586"/>
              <a:gd name="T8" fmla="*/ 2119313 w 1779"/>
              <a:gd name="T9" fmla="*/ 155575 h 586"/>
              <a:gd name="T10" fmla="*/ 2041526 w 1779"/>
              <a:gd name="T11" fmla="*/ 209550 h 586"/>
              <a:gd name="T12" fmla="*/ 1590675 w 1779"/>
              <a:gd name="T13" fmla="*/ 396875 h 586"/>
              <a:gd name="T14" fmla="*/ 1271588 w 1779"/>
              <a:gd name="T15" fmla="*/ 496887 h 586"/>
              <a:gd name="T16" fmla="*/ 1171575 w 1779"/>
              <a:gd name="T17" fmla="*/ 573087 h 586"/>
              <a:gd name="T18" fmla="*/ 1028700 w 1779"/>
              <a:gd name="T19" fmla="*/ 661987 h 586"/>
              <a:gd name="T20" fmla="*/ 930275 w 1779"/>
              <a:gd name="T21" fmla="*/ 749300 h 586"/>
              <a:gd name="T22" fmla="*/ 885825 w 1779"/>
              <a:gd name="T23" fmla="*/ 815975 h 586"/>
              <a:gd name="T24" fmla="*/ 874713 w 1779"/>
              <a:gd name="T25" fmla="*/ 849313 h 586"/>
              <a:gd name="T26" fmla="*/ 808038 w 1779"/>
              <a:gd name="T27" fmla="*/ 893763 h 586"/>
              <a:gd name="T28" fmla="*/ 774700 w 1779"/>
              <a:gd name="T29" fmla="*/ 914400 h 586"/>
              <a:gd name="T30" fmla="*/ 279400 w 1779"/>
              <a:gd name="T31" fmla="*/ 871538 h 586"/>
              <a:gd name="T32" fmla="*/ 4763 w 1779"/>
              <a:gd name="T33" fmla="*/ 925513 h 586"/>
              <a:gd name="T34" fmla="*/ 25400 w 1779"/>
              <a:gd name="T35" fmla="*/ 925513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 cap="flat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Mean Shift</a:t>
            </a:r>
          </a:p>
          <a:p>
            <a:pPr algn="ctr"/>
            <a:r>
              <a:rPr lang="en-US" altLang="zh-CN" sz="1600">
                <a:ea typeface="宋体" charset="-122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3403600 w 2144"/>
              <a:gd name="T1" fmla="*/ 2632075 h 1658"/>
              <a:gd name="T2" fmla="*/ 3227387 w 2144"/>
              <a:gd name="T3" fmla="*/ 2555875 h 1658"/>
              <a:gd name="T4" fmla="*/ 3140074 w 2144"/>
              <a:gd name="T5" fmla="*/ 2511425 h 1658"/>
              <a:gd name="T6" fmla="*/ 3040062 w 2144"/>
              <a:gd name="T7" fmla="*/ 2435225 h 1658"/>
              <a:gd name="T8" fmla="*/ 2986087 w 2144"/>
              <a:gd name="T9" fmla="*/ 2368550 h 1658"/>
              <a:gd name="T10" fmla="*/ 2941637 w 2144"/>
              <a:gd name="T11" fmla="*/ 2301875 h 1658"/>
              <a:gd name="T12" fmla="*/ 2874962 w 2144"/>
              <a:gd name="T13" fmla="*/ 2214563 h 1658"/>
              <a:gd name="T14" fmla="*/ 2357437 w 2144"/>
              <a:gd name="T15" fmla="*/ 2049463 h 1658"/>
              <a:gd name="T16" fmla="*/ 2225675 w 2144"/>
              <a:gd name="T17" fmla="*/ 1993900 h 1658"/>
              <a:gd name="T18" fmla="*/ 2192337 w 2144"/>
              <a:gd name="T19" fmla="*/ 1982788 h 1658"/>
              <a:gd name="T20" fmla="*/ 2092325 w 2144"/>
              <a:gd name="T21" fmla="*/ 1893888 h 1658"/>
              <a:gd name="T22" fmla="*/ 2038350 w 2144"/>
              <a:gd name="T23" fmla="*/ 1839913 h 1658"/>
              <a:gd name="T24" fmla="*/ 1982787 w 2144"/>
              <a:gd name="T25" fmla="*/ 1739900 h 1658"/>
              <a:gd name="T26" fmla="*/ 1851025 w 2144"/>
              <a:gd name="T27" fmla="*/ 1641475 h 1658"/>
              <a:gd name="T28" fmla="*/ 1795462 w 2144"/>
              <a:gd name="T29" fmla="*/ 1630363 h 1658"/>
              <a:gd name="T30" fmla="*/ 1552575 w 2144"/>
              <a:gd name="T31" fmla="*/ 1619250 h 1658"/>
              <a:gd name="T32" fmla="*/ 1189037 w 2144"/>
              <a:gd name="T33" fmla="*/ 1387475 h 1658"/>
              <a:gd name="T34" fmla="*/ 1112837 w 2144"/>
              <a:gd name="T35" fmla="*/ 1289050 h 1658"/>
              <a:gd name="T36" fmla="*/ 1057275 w 2144"/>
              <a:gd name="T37" fmla="*/ 1146175 h 1658"/>
              <a:gd name="T38" fmla="*/ 990600 w 2144"/>
              <a:gd name="T39" fmla="*/ 979488 h 1658"/>
              <a:gd name="T40" fmla="*/ 892175 w 2144"/>
              <a:gd name="T41" fmla="*/ 869950 h 1658"/>
              <a:gd name="T42" fmla="*/ 858837 w 2144"/>
              <a:gd name="T43" fmla="*/ 836613 h 1658"/>
              <a:gd name="T44" fmla="*/ 495300 w 2144"/>
              <a:gd name="T45" fmla="*/ 749300 h 1658"/>
              <a:gd name="T46" fmla="*/ 76200 w 2144"/>
              <a:gd name="T47" fmla="*/ 606425 h 1658"/>
              <a:gd name="T48" fmla="*/ 0 w 2144"/>
              <a:gd name="T49" fmla="*/ 473075 h 1658"/>
              <a:gd name="T50" fmla="*/ 109537 w 2144"/>
              <a:gd name="T51" fmla="*/ 198437 h 1658"/>
              <a:gd name="T52" fmla="*/ 231775 w 2144"/>
              <a:gd name="T53" fmla="*/ 109538 h 1658"/>
              <a:gd name="T54" fmla="*/ 296862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19661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1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2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3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4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5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6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7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8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69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70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70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6702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196712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19671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196714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196715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6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196709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96710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1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705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196706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sp>
        <p:nvSpPr>
          <p:cNvPr id="196707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Mean Shift</a:t>
            </a:r>
          </a:p>
          <a:p>
            <a:pPr algn="ctr"/>
            <a:r>
              <a:rPr lang="en-US" altLang="zh-CN" sz="1600">
                <a:ea typeface="宋体" charset="-122"/>
              </a:rPr>
              <a:t>vector</a:t>
            </a:r>
          </a:p>
        </p:txBody>
      </p:sp>
      <p:sp>
        <p:nvSpPr>
          <p:cNvPr id="196708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19865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5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6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7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8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69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0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1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2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3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4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8750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198751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19876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198762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19876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19876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8752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198753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sp>
        <p:nvSpPr>
          <p:cNvPr id="198754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Mean Shift</a:t>
            </a:r>
          </a:p>
          <a:p>
            <a:pPr algn="ctr"/>
            <a:r>
              <a:rPr lang="en-US" altLang="zh-CN" sz="1600">
                <a:ea typeface="宋体" charset="-122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198758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98759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60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198757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200706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07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08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09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0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1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2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3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4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5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6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7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8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19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0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1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2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3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4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5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6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7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8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29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0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1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2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3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4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5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6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7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8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39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0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1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2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3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4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5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6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7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8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49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0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1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2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3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4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5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6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7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8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59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0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1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2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3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4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5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6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7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8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69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0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1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2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3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4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5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6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7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8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79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0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1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2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3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4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5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6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7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8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89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0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1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2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3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4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5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6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7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0798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00808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200809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00810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200811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2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0800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200801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sp>
        <p:nvSpPr>
          <p:cNvPr id="200802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Mean Shift</a:t>
            </a:r>
          </a:p>
          <a:p>
            <a:pPr algn="ctr"/>
            <a:r>
              <a:rPr lang="en-US" altLang="zh-CN" sz="1600">
                <a:ea typeface="宋体" charset="-122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00805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0806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7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804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20275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5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5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5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5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5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6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8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9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0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1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2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3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46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202847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0285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202858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0285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20286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6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2848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202849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sp>
        <p:nvSpPr>
          <p:cNvPr id="202850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Mean Shift</a:t>
            </a:r>
          </a:p>
          <a:p>
            <a:pPr algn="ctr"/>
            <a:r>
              <a:rPr lang="en-US" altLang="zh-CN" sz="1600">
                <a:ea typeface="宋体" charset="-122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02854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2855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6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853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204802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3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4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5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6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7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8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09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0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1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2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3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4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5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6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7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8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19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0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1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2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3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4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5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6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7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8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29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0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1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2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3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4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5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6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7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8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39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0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1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2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3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4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5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6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7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8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49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0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1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2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3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4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5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6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7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8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59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0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1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2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3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4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5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6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7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8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9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0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1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2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3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4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5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6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7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8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79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0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1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2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3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4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5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6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7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8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89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90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91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92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93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94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0490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204905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0490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20490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96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204897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sp>
        <p:nvSpPr>
          <p:cNvPr id="204898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Mean Shift</a:t>
            </a:r>
          </a:p>
          <a:p>
            <a:pPr algn="ctr"/>
            <a:r>
              <a:rPr lang="en-US" altLang="zh-CN" sz="1600">
                <a:ea typeface="宋体" charset="-122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04901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4902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3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0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Intuitive Description</a:t>
            </a:r>
          </a:p>
        </p:txBody>
      </p:sp>
      <p:sp>
        <p:nvSpPr>
          <p:cNvPr id="20685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5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6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7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8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89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0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1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2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3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4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4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6942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9900CC"/>
                </a:solidFill>
                <a:ea typeface="宋体" charset="-122"/>
              </a:rPr>
              <a:t>Distribution of identical billiard balls</a:t>
            </a:r>
          </a:p>
        </p:txBody>
      </p:sp>
      <p:grpSp>
        <p:nvGrpSpPr>
          <p:cNvPr id="206943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20695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206952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0695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20695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944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Region of</a:t>
            </a:r>
          </a:p>
          <a:p>
            <a:pPr algn="ctr"/>
            <a:r>
              <a:rPr lang="en-US" altLang="zh-CN" sz="1600">
                <a:ea typeface="宋体" charset="-122"/>
              </a:rPr>
              <a:t>interest</a:t>
            </a:r>
          </a:p>
        </p:txBody>
      </p:sp>
      <p:sp>
        <p:nvSpPr>
          <p:cNvPr id="206945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>
                <a:ea typeface="宋体" charset="-122"/>
              </a:rPr>
              <a:t>Center of</a:t>
            </a:r>
          </a:p>
          <a:p>
            <a:pPr algn="ctr"/>
            <a:r>
              <a:rPr lang="en-US" altLang="zh-CN" sz="1600">
                <a:ea typeface="宋体" charset="-122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06948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6949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50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947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FF9900"/>
                </a:solidFill>
                <a:ea typeface="宋体" charset="-122"/>
              </a:rPr>
              <a:t>Objective </a:t>
            </a:r>
            <a:r>
              <a:rPr lang="en-US" altLang="zh-CN" sz="2000" b="1">
                <a:solidFill>
                  <a:srgbClr val="FF9900"/>
                </a:solidFill>
                <a:ea typeface="宋体" charset="-122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53975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smtClean="0">
                <a:solidFill>
                  <a:srgbClr val="0066FF"/>
                </a:solidFill>
              </a:rPr>
              <a:t>What is Mean Shift ?</a:t>
            </a:r>
            <a:endParaRPr lang="en-US" altLang="he-IL" sz="2400" b="1" smtClean="0">
              <a:solidFill>
                <a:srgbClr val="0066FF"/>
              </a:solidFill>
            </a:endParaRPr>
          </a:p>
        </p:txBody>
      </p:sp>
      <p:sp>
        <p:nvSpPr>
          <p:cNvPr id="24695" name="AutoShape 119"/>
          <p:cNvSpPr>
            <a:spLocks noChangeArrowheads="1"/>
          </p:cNvSpPr>
          <p:nvPr/>
        </p:nvSpPr>
        <p:spPr bwMode="auto">
          <a:xfrm>
            <a:off x="2743200" y="3048000"/>
            <a:ext cx="20574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Non-parametric</a:t>
            </a:r>
          </a:p>
          <a:p>
            <a:pPr algn="ctr"/>
            <a:r>
              <a:rPr lang="en-US" altLang="zh-CN">
                <a:ea typeface="宋体" charset="-122"/>
              </a:rPr>
              <a:t>Density Estimation</a:t>
            </a:r>
          </a:p>
        </p:txBody>
      </p:sp>
      <p:sp>
        <p:nvSpPr>
          <p:cNvPr id="24696" name="AutoShape 120"/>
          <p:cNvSpPr>
            <a:spLocks noChangeArrowheads="1"/>
          </p:cNvSpPr>
          <p:nvPr/>
        </p:nvSpPr>
        <p:spPr bwMode="auto">
          <a:xfrm>
            <a:off x="2209800" y="5105400"/>
            <a:ext cx="32766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Non-parametric</a:t>
            </a:r>
          </a:p>
          <a:p>
            <a:pPr algn="ctr"/>
            <a:r>
              <a:rPr lang="en-US" altLang="zh-CN">
                <a:ea typeface="宋体" charset="-122"/>
              </a:rPr>
              <a:t>Density </a:t>
            </a:r>
            <a:r>
              <a:rPr lang="en-US" altLang="zh-CN" b="1">
                <a:solidFill>
                  <a:srgbClr val="FF0000"/>
                </a:solidFill>
                <a:ea typeface="宋体" charset="-122"/>
              </a:rPr>
              <a:t>GRADIENT</a:t>
            </a:r>
            <a:r>
              <a:rPr lang="en-US" altLang="zh-CN">
                <a:ea typeface="宋体" charset="-122"/>
              </a:rPr>
              <a:t> Estimation </a:t>
            </a:r>
          </a:p>
          <a:p>
            <a:pPr algn="ctr"/>
            <a:r>
              <a:rPr lang="en-US" altLang="zh-CN">
                <a:ea typeface="宋体" charset="-122"/>
              </a:rPr>
              <a:t> (Mean Shift)</a:t>
            </a:r>
          </a:p>
        </p:txBody>
      </p:sp>
      <p:sp>
        <p:nvSpPr>
          <p:cNvPr id="24698" name="AutoShape 122"/>
          <p:cNvSpPr>
            <a:spLocks noChangeArrowheads="1"/>
          </p:cNvSpPr>
          <p:nvPr/>
        </p:nvSpPr>
        <p:spPr bwMode="auto">
          <a:xfrm>
            <a:off x="5257800" y="3505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4700" name="AutoShape 124"/>
          <p:cNvSpPr>
            <a:spLocks noChangeArrowheads="1"/>
          </p:cNvSpPr>
          <p:nvPr/>
        </p:nvSpPr>
        <p:spPr bwMode="auto">
          <a:xfrm>
            <a:off x="5791200" y="5410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533400" y="3733800"/>
            <a:ext cx="1066800" cy="1357313"/>
            <a:chOff x="432" y="2256"/>
            <a:chExt cx="672" cy="855"/>
          </a:xfrm>
        </p:grpSpPr>
        <p:grpSp>
          <p:nvGrpSpPr>
            <p:cNvPr id="208950" name="Group 236"/>
            <p:cNvGrpSpPr>
              <a:grpSpLocks/>
            </p:cNvGrpSpPr>
            <p:nvPr/>
          </p:nvGrpSpPr>
          <p:grpSpPr bwMode="auto">
            <a:xfrm>
              <a:off x="432" y="2256"/>
              <a:ext cx="672" cy="672"/>
              <a:chOff x="432" y="2256"/>
              <a:chExt cx="672" cy="672"/>
            </a:xfrm>
          </p:grpSpPr>
          <p:sp>
            <p:nvSpPr>
              <p:cNvPr id="208952" name="Rectangle 23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pic>
            <p:nvPicPr>
              <p:cNvPr id="208953" name="Picture 232" descr="Random Distributio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8951" name="Text Box 234"/>
            <p:cNvSpPr txBox="1">
              <a:spLocks noChangeArrowheads="1"/>
            </p:cNvSpPr>
            <p:nvPr/>
          </p:nvSpPr>
          <p:spPr bwMode="auto">
            <a:xfrm>
              <a:off x="576" y="2880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charset="-122"/>
                </a:rPr>
                <a:t>Data</a:t>
              </a:r>
            </a:p>
          </p:txBody>
        </p:sp>
      </p:grpSp>
      <p:sp>
        <p:nvSpPr>
          <p:cNvPr id="24816" name="AutoShape 240"/>
          <p:cNvSpPr>
            <a:spLocks noChangeArrowheads="1"/>
          </p:cNvSpPr>
          <p:nvPr/>
        </p:nvSpPr>
        <p:spPr bwMode="auto">
          <a:xfrm rot="-797500">
            <a:off x="1752600" y="36576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4817" name="Text Box 241"/>
          <p:cNvSpPr txBox="1">
            <a:spLocks noChangeArrowheads="1"/>
          </p:cNvSpPr>
          <p:nvPr/>
        </p:nvSpPr>
        <p:spPr bwMode="auto">
          <a:xfrm>
            <a:off x="5715000" y="3962400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Discrete PDF Representation</a:t>
            </a:r>
          </a:p>
        </p:txBody>
      </p:sp>
      <p:sp>
        <p:nvSpPr>
          <p:cNvPr id="24818" name="AutoShape 242"/>
          <p:cNvSpPr>
            <a:spLocks noChangeArrowheads="1"/>
          </p:cNvSpPr>
          <p:nvPr/>
        </p:nvSpPr>
        <p:spPr bwMode="auto">
          <a:xfrm rot="1501433">
            <a:off x="1676400" y="47244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4820" name="Rectangle 244"/>
          <p:cNvSpPr>
            <a:spLocks noChangeArrowheads="1"/>
          </p:cNvSpPr>
          <p:nvPr/>
        </p:nvSpPr>
        <p:spPr bwMode="auto">
          <a:xfrm>
            <a:off x="6597650" y="61722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PDF Analysis</a:t>
            </a:r>
          </a:p>
        </p:txBody>
      </p:sp>
      <p:grpSp>
        <p:nvGrpSpPr>
          <p:cNvPr id="4" name="Group 287"/>
          <p:cNvGrpSpPr>
            <a:grpSpLocks/>
          </p:cNvGrpSpPr>
          <p:nvPr/>
        </p:nvGrpSpPr>
        <p:grpSpPr bwMode="auto">
          <a:xfrm>
            <a:off x="6477000" y="4889500"/>
            <a:ext cx="1524000" cy="1366838"/>
            <a:chOff x="4080" y="3080"/>
            <a:chExt cx="960" cy="861"/>
          </a:xfrm>
        </p:grpSpPr>
        <p:pic>
          <p:nvPicPr>
            <p:cNvPr id="208944" name="Picture 243" descr="gaussian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0" y="3168"/>
              <a:ext cx="960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45" name="Freeform 252"/>
            <p:cNvSpPr>
              <a:spLocks/>
            </p:cNvSpPr>
            <p:nvPr/>
          </p:nvSpPr>
          <p:spPr bwMode="auto">
            <a:xfrm>
              <a:off x="4376" y="3256"/>
              <a:ext cx="264" cy="440"/>
            </a:xfrm>
            <a:custGeom>
              <a:avLst/>
              <a:gdLst>
                <a:gd name="T0" fmla="*/ 224 w 264"/>
                <a:gd name="T1" fmla="*/ 0 h 440"/>
                <a:gd name="T2" fmla="*/ 264 w 264"/>
                <a:gd name="T3" fmla="*/ 104 h 440"/>
                <a:gd name="T4" fmla="*/ 256 w 264"/>
                <a:gd name="T5" fmla="*/ 232 h 440"/>
                <a:gd name="T6" fmla="*/ 216 w 264"/>
                <a:gd name="T7" fmla="*/ 304 h 440"/>
                <a:gd name="T8" fmla="*/ 0 w 264"/>
                <a:gd name="T9" fmla="*/ 44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40"/>
                <a:gd name="T17" fmla="*/ 264 w 264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40">
                  <a:moveTo>
                    <a:pt x="224" y="0"/>
                  </a:moveTo>
                  <a:cubicBezTo>
                    <a:pt x="234" y="39"/>
                    <a:pt x="252" y="67"/>
                    <a:pt x="264" y="104"/>
                  </a:cubicBezTo>
                  <a:cubicBezTo>
                    <a:pt x="261" y="147"/>
                    <a:pt x="260" y="189"/>
                    <a:pt x="256" y="232"/>
                  </a:cubicBezTo>
                  <a:cubicBezTo>
                    <a:pt x="253" y="257"/>
                    <a:pt x="227" y="288"/>
                    <a:pt x="216" y="304"/>
                  </a:cubicBezTo>
                  <a:cubicBezTo>
                    <a:pt x="163" y="384"/>
                    <a:pt x="101" y="440"/>
                    <a:pt x="0" y="44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946" name="Group 248"/>
            <p:cNvGrpSpPr>
              <a:grpSpLocks/>
            </p:cNvGrpSpPr>
            <p:nvPr/>
          </p:nvGrpSpPr>
          <p:grpSpPr bwMode="auto">
            <a:xfrm>
              <a:off x="4440" y="3080"/>
              <a:ext cx="288" cy="288"/>
              <a:chOff x="4486" y="3484"/>
              <a:chExt cx="288" cy="288"/>
            </a:xfrm>
          </p:grpSpPr>
          <p:sp>
            <p:nvSpPr>
              <p:cNvPr id="208947" name="Oval 24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208948" name="Line 25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49" name="Line 25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6"/>
          <p:cNvGrpSpPr>
            <a:grpSpLocks/>
          </p:cNvGrpSpPr>
          <p:nvPr/>
        </p:nvGrpSpPr>
        <p:grpSpPr bwMode="auto">
          <a:xfrm>
            <a:off x="6400800" y="2819400"/>
            <a:ext cx="1524000" cy="1227138"/>
            <a:chOff x="4032" y="1776"/>
            <a:chExt cx="960" cy="773"/>
          </a:xfrm>
        </p:grpSpPr>
        <p:pic>
          <p:nvPicPr>
            <p:cNvPr id="208911" name="Picture 239" descr="gaussian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2" y="1776"/>
              <a:ext cx="960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12" name="Oval 253"/>
            <p:cNvSpPr>
              <a:spLocks noChangeArrowheads="1"/>
            </p:cNvSpPr>
            <p:nvPr/>
          </p:nvSpPr>
          <p:spPr bwMode="auto">
            <a:xfrm>
              <a:off x="4608" y="24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3" name="Oval 254"/>
            <p:cNvSpPr>
              <a:spLocks noChangeArrowheads="1"/>
            </p:cNvSpPr>
            <p:nvPr/>
          </p:nvSpPr>
          <p:spPr bwMode="auto">
            <a:xfrm>
              <a:off x="4674" y="234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4" name="Oval 256"/>
            <p:cNvSpPr>
              <a:spLocks noChangeArrowheads="1"/>
            </p:cNvSpPr>
            <p:nvPr/>
          </p:nvSpPr>
          <p:spPr bwMode="auto">
            <a:xfrm>
              <a:off x="4752" y="227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5" name="Oval 257"/>
            <p:cNvSpPr>
              <a:spLocks noChangeArrowheads="1"/>
            </p:cNvSpPr>
            <p:nvPr/>
          </p:nvSpPr>
          <p:spPr bwMode="auto">
            <a:xfrm>
              <a:off x="4818" y="220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6" name="Oval 258"/>
            <p:cNvSpPr>
              <a:spLocks noChangeArrowheads="1"/>
            </p:cNvSpPr>
            <p:nvPr/>
          </p:nvSpPr>
          <p:spPr bwMode="auto">
            <a:xfrm>
              <a:off x="4542" y="236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7" name="Oval 259"/>
            <p:cNvSpPr>
              <a:spLocks noChangeArrowheads="1"/>
            </p:cNvSpPr>
            <p:nvPr/>
          </p:nvSpPr>
          <p:spPr bwMode="auto">
            <a:xfrm>
              <a:off x="4884" y="214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8" name="Oval 260"/>
            <p:cNvSpPr>
              <a:spLocks noChangeArrowheads="1"/>
            </p:cNvSpPr>
            <p:nvPr/>
          </p:nvSpPr>
          <p:spPr bwMode="auto">
            <a:xfrm>
              <a:off x="4602" y="231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19" name="Oval 261"/>
            <p:cNvSpPr>
              <a:spLocks noChangeArrowheads="1"/>
            </p:cNvSpPr>
            <p:nvPr/>
          </p:nvSpPr>
          <p:spPr bwMode="auto">
            <a:xfrm>
              <a:off x="4668" y="225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0" name="Oval 262"/>
            <p:cNvSpPr>
              <a:spLocks noChangeArrowheads="1"/>
            </p:cNvSpPr>
            <p:nvPr/>
          </p:nvSpPr>
          <p:spPr bwMode="auto">
            <a:xfrm>
              <a:off x="4728" y="219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1" name="Oval 263"/>
            <p:cNvSpPr>
              <a:spLocks noChangeArrowheads="1"/>
            </p:cNvSpPr>
            <p:nvPr/>
          </p:nvSpPr>
          <p:spPr bwMode="auto">
            <a:xfrm>
              <a:off x="4782" y="212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2" name="Oval 264"/>
            <p:cNvSpPr>
              <a:spLocks noChangeArrowheads="1"/>
            </p:cNvSpPr>
            <p:nvPr/>
          </p:nvSpPr>
          <p:spPr bwMode="auto">
            <a:xfrm>
              <a:off x="4512" y="182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3" name="Oval 265"/>
            <p:cNvSpPr>
              <a:spLocks noChangeArrowheads="1"/>
            </p:cNvSpPr>
            <p:nvPr/>
          </p:nvSpPr>
          <p:spPr bwMode="auto">
            <a:xfrm>
              <a:off x="4476" y="187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4" name="Oval 266"/>
            <p:cNvSpPr>
              <a:spLocks noChangeArrowheads="1"/>
            </p:cNvSpPr>
            <p:nvPr/>
          </p:nvSpPr>
          <p:spPr bwMode="auto">
            <a:xfrm>
              <a:off x="4446" y="194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5" name="Oval 267"/>
            <p:cNvSpPr>
              <a:spLocks noChangeArrowheads="1"/>
            </p:cNvSpPr>
            <p:nvPr/>
          </p:nvSpPr>
          <p:spPr bwMode="auto">
            <a:xfrm>
              <a:off x="4416" y="202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6" name="Oval 268"/>
            <p:cNvSpPr>
              <a:spLocks noChangeArrowheads="1"/>
            </p:cNvSpPr>
            <p:nvPr/>
          </p:nvSpPr>
          <p:spPr bwMode="auto">
            <a:xfrm>
              <a:off x="4386" y="210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7" name="Oval 269"/>
            <p:cNvSpPr>
              <a:spLocks noChangeArrowheads="1"/>
            </p:cNvSpPr>
            <p:nvPr/>
          </p:nvSpPr>
          <p:spPr bwMode="auto">
            <a:xfrm>
              <a:off x="4338" y="219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8" name="Oval 270"/>
            <p:cNvSpPr>
              <a:spLocks noChangeArrowheads="1"/>
            </p:cNvSpPr>
            <p:nvPr/>
          </p:nvSpPr>
          <p:spPr bwMode="auto">
            <a:xfrm>
              <a:off x="4278" y="226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29" name="Oval 271"/>
            <p:cNvSpPr>
              <a:spLocks noChangeArrowheads="1"/>
            </p:cNvSpPr>
            <p:nvPr/>
          </p:nvSpPr>
          <p:spPr bwMode="auto">
            <a:xfrm>
              <a:off x="4368" y="230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0" name="Oval 272"/>
            <p:cNvSpPr>
              <a:spLocks noChangeArrowheads="1"/>
            </p:cNvSpPr>
            <p:nvPr/>
          </p:nvSpPr>
          <p:spPr bwMode="auto">
            <a:xfrm>
              <a:off x="4452" y="234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1" name="Oval 273"/>
            <p:cNvSpPr>
              <a:spLocks noChangeArrowheads="1"/>
            </p:cNvSpPr>
            <p:nvPr/>
          </p:nvSpPr>
          <p:spPr bwMode="auto">
            <a:xfrm>
              <a:off x="4512" y="228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2" name="Oval 274"/>
            <p:cNvSpPr>
              <a:spLocks noChangeArrowheads="1"/>
            </p:cNvSpPr>
            <p:nvPr/>
          </p:nvSpPr>
          <p:spPr bwMode="auto">
            <a:xfrm>
              <a:off x="4572" y="220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3" name="Oval 275"/>
            <p:cNvSpPr>
              <a:spLocks noChangeArrowheads="1"/>
            </p:cNvSpPr>
            <p:nvPr/>
          </p:nvSpPr>
          <p:spPr bwMode="auto">
            <a:xfrm>
              <a:off x="4656" y="216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4" name="Oval 276"/>
            <p:cNvSpPr>
              <a:spLocks noChangeArrowheads="1"/>
            </p:cNvSpPr>
            <p:nvPr/>
          </p:nvSpPr>
          <p:spPr bwMode="auto">
            <a:xfrm>
              <a:off x="4710" y="209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5" name="Oval 277"/>
            <p:cNvSpPr>
              <a:spLocks noChangeArrowheads="1"/>
            </p:cNvSpPr>
            <p:nvPr/>
          </p:nvSpPr>
          <p:spPr bwMode="auto">
            <a:xfrm>
              <a:off x="4440" y="220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6" name="Oval 278"/>
            <p:cNvSpPr>
              <a:spLocks noChangeArrowheads="1"/>
            </p:cNvSpPr>
            <p:nvPr/>
          </p:nvSpPr>
          <p:spPr bwMode="auto">
            <a:xfrm>
              <a:off x="4500" y="210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7" name="Oval 279"/>
            <p:cNvSpPr>
              <a:spLocks noChangeArrowheads="1"/>
            </p:cNvSpPr>
            <p:nvPr/>
          </p:nvSpPr>
          <p:spPr bwMode="auto">
            <a:xfrm>
              <a:off x="4548" y="202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8" name="Oval 280"/>
            <p:cNvSpPr>
              <a:spLocks noChangeArrowheads="1"/>
            </p:cNvSpPr>
            <p:nvPr/>
          </p:nvSpPr>
          <p:spPr bwMode="auto">
            <a:xfrm>
              <a:off x="4626" y="204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39" name="Oval 281"/>
            <p:cNvSpPr>
              <a:spLocks noChangeArrowheads="1"/>
            </p:cNvSpPr>
            <p:nvPr/>
          </p:nvSpPr>
          <p:spPr bwMode="auto">
            <a:xfrm>
              <a:off x="4170" y="22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40" name="Oval 282"/>
            <p:cNvSpPr>
              <a:spLocks noChangeArrowheads="1"/>
            </p:cNvSpPr>
            <p:nvPr/>
          </p:nvSpPr>
          <p:spPr bwMode="auto">
            <a:xfrm>
              <a:off x="4068" y="219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41" name="Oval 283"/>
            <p:cNvSpPr>
              <a:spLocks noChangeArrowheads="1"/>
            </p:cNvSpPr>
            <p:nvPr/>
          </p:nvSpPr>
          <p:spPr bwMode="auto">
            <a:xfrm>
              <a:off x="4266" y="217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42" name="Oval 284"/>
            <p:cNvSpPr>
              <a:spLocks noChangeArrowheads="1"/>
            </p:cNvSpPr>
            <p:nvPr/>
          </p:nvSpPr>
          <p:spPr bwMode="auto">
            <a:xfrm>
              <a:off x="4176" y="215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8943" name="Oval 285"/>
            <p:cNvSpPr>
              <a:spLocks noChangeArrowheads="1"/>
            </p:cNvSpPr>
            <p:nvPr/>
          </p:nvSpPr>
          <p:spPr bwMode="auto">
            <a:xfrm>
              <a:off x="4284" y="21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sp>
        <p:nvSpPr>
          <p:cNvPr id="24864" name="Text Box 288"/>
          <p:cNvSpPr txBox="1">
            <a:spLocks noChangeArrowheads="1"/>
          </p:cNvSpPr>
          <p:nvPr/>
        </p:nvSpPr>
        <p:spPr bwMode="auto">
          <a:xfrm>
            <a:off x="1154113" y="2794000"/>
            <a:ext cx="5741987" cy="1930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9900CC"/>
                </a:solidFill>
                <a:ea typeface="宋体" charset="-122"/>
              </a:rPr>
              <a:t>PDF in feature space</a:t>
            </a:r>
            <a:endParaRPr lang="en-US" altLang="zh-CN" sz="2000" b="1">
              <a:solidFill>
                <a:srgbClr val="9900CC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 Color space</a:t>
            </a:r>
          </a:p>
          <a:p>
            <a:pPr>
              <a:buFontTx/>
              <a:buChar char="•"/>
            </a:pP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 Scale space</a:t>
            </a:r>
          </a:p>
          <a:p>
            <a:pPr>
              <a:buFontTx/>
              <a:buChar char="•"/>
            </a:pP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 Actually any feature space you can conceive</a:t>
            </a:r>
          </a:p>
          <a:p>
            <a:pPr>
              <a:buFontTx/>
              <a:buChar char="•"/>
            </a:pP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 … </a:t>
            </a:r>
            <a:endParaRPr lang="en-US" altLang="zh-CN" sz="2000" b="1" u="sng">
              <a:solidFill>
                <a:srgbClr val="9900CC"/>
              </a:solidFill>
              <a:ea typeface="宋体" charset="-122"/>
            </a:endParaRPr>
          </a:p>
          <a:p>
            <a:endParaRPr lang="en-US" altLang="zh-CN" sz="2000" b="1">
              <a:solidFill>
                <a:srgbClr val="9900CC"/>
              </a:solidFill>
              <a:ea typeface="宋体" charset="-122"/>
            </a:endParaRPr>
          </a:p>
        </p:txBody>
      </p:sp>
      <p:sp>
        <p:nvSpPr>
          <p:cNvPr id="208910" name="Text Box 289"/>
          <p:cNvSpPr txBox="1">
            <a:spLocks noChangeArrowheads="1"/>
          </p:cNvSpPr>
          <p:nvPr/>
        </p:nvSpPr>
        <p:spPr bwMode="auto">
          <a:xfrm>
            <a:off x="1146175" y="1193800"/>
            <a:ext cx="6931025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u="sng">
                <a:solidFill>
                  <a:srgbClr val="9900CC"/>
                </a:solidFill>
                <a:ea typeface="宋体" charset="-122"/>
              </a:rPr>
              <a:t>A tool for</a:t>
            </a: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:</a:t>
            </a:r>
          </a:p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Finding modes in a set of data samples, manifesting an </a:t>
            </a:r>
          </a:p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underlying probability density function (PDF) in </a:t>
            </a:r>
            <a:r>
              <a:rPr lang="en-US" altLang="zh-CN" b="1">
                <a:solidFill>
                  <a:srgbClr val="9900CC"/>
                </a:solidFill>
                <a:ea typeface="宋体" charset="-122"/>
              </a:rPr>
              <a:t>R</a:t>
            </a:r>
            <a:r>
              <a:rPr lang="en-US" altLang="zh-CN" b="1" i="1" baseline="30000">
                <a:solidFill>
                  <a:srgbClr val="9900CC"/>
                </a:solidFill>
                <a:ea typeface="宋体" charset="-122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5" grpId="0" animBg="1"/>
      <p:bldP spid="24696" grpId="0" animBg="1"/>
      <p:bldP spid="24698" grpId="0" animBg="1"/>
      <p:bldP spid="24700" grpId="0" animBg="1"/>
      <p:bldP spid="24816" grpId="0" animBg="1"/>
      <p:bldP spid="24817" grpId="0"/>
      <p:bldP spid="24818" grpId="0" animBg="1"/>
      <p:bldP spid="24820" grpId="0"/>
      <p:bldP spid="24864" grpId="0" build="p" animBg="1"/>
      <p:bldP spid="24864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77400" cy="1143000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Review: 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Lucas-Kanade Tracking/Registration</a:t>
            </a:r>
            <a:endParaRPr lang="zh-CN" altLang="en-US" sz="3600" smtClean="0">
              <a:ea typeface="宋体" charset="-122"/>
            </a:endParaRPr>
          </a:p>
        </p:txBody>
      </p:sp>
      <p:sp>
        <p:nvSpPr>
          <p:cNvPr id="157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#1: Formulate the tracking/registration as a nonlinear least square minimization problem </a:t>
            </a: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zh-CN" altLang="en-US" sz="2400" smtClean="0">
              <a:ea typeface="宋体" charset="-122"/>
            </a:endParaRPr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2743200" y="2971800"/>
          <a:ext cx="3209925" cy="595313"/>
        </p:xfrm>
        <a:graphic>
          <a:graphicData uri="http://schemas.openxmlformats.org/presentationml/2006/ole">
            <p:oleObj spid="_x0000_s157698" name="Equation" r:id="rId4" imgW="191736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52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200" b="1" smtClean="0">
                <a:solidFill>
                  <a:srgbClr val="0066FF"/>
                </a:solidFill>
              </a:rPr>
              <a:t>Non-Parametric Density Estimation</a:t>
            </a:r>
          </a:p>
        </p:txBody>
      </p:sp>
      <p:sp>
        <p:nvSpPr>
          <p:cNvPr id="210946" name="Text Box 9"/>
          <p:cNvSpPr txBox="1">
            <a:spLocks noChangeArrowheads="1"/>
          </p:cNvSpPr>
          <p:nvPr/>
        </p:nvSpPr>
        <p:spPr bwMode="auto">
          <a:xfrm>
            <a:off x="506413" y="1752600"/>
            <a:ext cx="825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u="sng">
                <a:solidFill>
                  <a:srgbClr val="9900CC"/>
                </a:solidFill>
                <a:ea typeface="宋体" charset="-122"/>
              </a:rPr>
              <a:t>Assumption</a:t>
            </a: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 : The data points are sampled from an underlying PDF</a:t>
            </a:r>
          </a:p>
        </p:txBody>
      </p:sp>
      <p:grpSp>
        <p:nvGrpSpPr>
          <p:cNvPr id="210947" name="Group 59"/>
          <p:cNvGrpSpPr>
            <a:grpSpLocks/>
          </p:cNvGrpSpPr>
          <p:nvPr/>
        </p:nvGrpSpPr>
        <p:grpSpPr bwMode="auto">
          <a:xfrm>
            <a:off x="4419600" y="3352800"/>
            <a:ext cx="4191000" cy="1981200"/>
            <a:chOff x="2784" y="2640"/>
            <a:chExt cx="2640" cy="1248"/>
          </a:xfrm>
        </p:grpSpPr>
        <p:sp>
          <p:nvSpPr>
            <p:cNvPr id="210958" name="AutoShape 11"/>
            <p:cNvSpPr>
              <a:spLocks noChangeArrowheads="1"/>
            </p:cNvSpPr>
            <p:nvPr/>
          </p:nvSpPr>
          <p:spPr bwMode="auto">
            <a:xfrm rot="20758719" flipV="1">
              <a:off x="2832" y="2688"/>
              <a:ext cx="2592" cy="1200"/>
            </a:xfrm>
            <a:prstGeom prst="parallelogram">
              <a:avLst>
                <a:gd name="adj" fmla="val 547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59" name="Oval 12"/>
            <p:cNvSpPr>
              <a:spLocks noChangeArrowheads="1"/>
            </p:cNvSpPr>
            <p:nvPr/>
          </p:nvSpPr>
          <p:spPr bwMode="auto">
            <a:xfrm rot="-664990">
              <a:off x="3368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0" name="Oval 13"/>
            <p:cNvSpPr>
              <a:spLocks noChangeArrowheads="1"/>
            </p:cNvSpPr>
            <p:nvPr/>
          </p:nvSpPr>
          <p:spPr bwMode="auto">
            <a:xfrm rot="-664990">
              <a:off x="3456" y="320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1" name="Oval 14"/>
            <p:cNvSpPr>
              <a:spLocks noChangeArrowheads="1"/>
            </p:cNvSpPr>
            <p:nvPr/>
          </p:nvSpPr>
          <p:spPr bwMode="auto">
            <a:xfrm rot="-664990">
              <a:off x="3592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2" name="Oval 15"/>
            <p:cNvSpPr>
              <a:spLocks noChangeArrowheads="1"/>
            </p:cNvSpPr>
            <p:nvPr/>
          </p:nvSpPr>
          <p:spPr bwMode="auto">
            <a:xfrm rot="-664990">
              <a:off x="3416" y="30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3" name="Oval 16"/>
            <p:cNvSpPr>
              <a:spLocks noChangeArrowheads="1"/>
            </p:cNvSpPr>
            <p:nvPr/>
          </p:nvSpPr>
          <p:spPr bwMode="auto">
            <a:xfrm rot="-664990">
              <a:off x="3536" y="30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4" name="Oval 17"/>
            <p:cNvSpPr>
              <a:spLocks noChangeArrowheads="1"/>
            </p:cNvSpPr>
            <p:nvPr/>
          </p:nvSpPr>
          <p:spPr bwMode="auto">
            <a:xfrm rot="-664990">
              <a:off x="3632" y="30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5" name="Oval 18"/>
            <p:cNvSpPr>
              <a:spLocks noChangeArrowheads="1"/>
            </p:cNvSpPr>
            <p:nvPr/>
          </p:nvSpPr>
          <p:spPr bwMode="auto">
            <a:xfrm rot="-664990">
              <a:off x="3504" y="312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6" name="Oval 19"/>
            <p:cNvSpPr>
              <a:spLocks noChangeArrowheads="1"/>
            </p:cNvSpPr>
            <p:nvPr/>
          </p:nvSpPr>
          <p:spPr bwMode="auto">
            <a:xfrm rot="-664990">
              <a:off x="3323" y="329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7" name="Oval 20"/>
            <p:cNvSpPr>
              <a:spLocks noChangeArrowheads="1"/>
            </p:cNvSpPr>
            <p:nvPr/>
          </p:nvSpPr>
          <p:spPr bwMode="auto">
            <a:xfrm rot="-664990">
              <a:off x="3208" y="3199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8" name="Oval 21"/>
            <p:cNvSpPr>
              <a:spLocks noChangeArrowheads="1"/>
            </p:cNvSpPr>
            <p:nvPr/>
          </p:nvSpPr>
          <p:spPr bwMode="auto">
            <a:xfrm rot="-664990">
              <a:off x="3216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69" name="Oval 22"/>
            <p:cNvSpPr>
              <a:spLocks noChangeArrowheads="1"/>
            </p:cNvSpPr>
            <p:nvPr/>
          </p:nvSpPr>
          <p:spPr bwMode="auto">
            <a:xfrm rot="-664990">
              <a:off x="3347" y="298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0" name="Oval 23"/>
            <p:cNvSpPr>
              <a:spLocks noChangeArrowheads="1"/>
            </p:cNvSpPr>
            <p:nvPr/>
          </p:nvSpPr>
          <p:spPr bwMode="auto">
            <a:xfrm rot="-664990">
              <a:off x="3003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1" name="Oval 24"/>
            <p:cNvSpPr>
              <a:spLocks noChangeArrowheads="1"/>
            </p:cNvSpPr>
            <p:nvPr/>
          </p:nvSpPr>
          <p:spPr bwMode="auto">
            <a:xfrm rot="-664990">
              <a:off x="2784" y="30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2" name="Oval 25"/>
            <p:cNvSpPr>
              <a:spLocks noChangeArrowheads="1"/>
            </p:cNvSpPr>
            <p:nvPr/>
          </p:nvSpPr>
          <p:spPr bwMode="auto">
            <a:xfrm rot="-664990">
              <a:off x="3120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3" name="Oval 26"/>
            <p:cNvSpPr>
              <a:spLocks noChangeArrowheads="1"/>
            </p:cNvSpPr>
            <p:nvPr/>
          </p:nvSpPr>
          <p:spPr bwMode="auto">
            <a:xfrm rot="-664990">
              <a:off x="3491" y="28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4" name="Oval 27"/>
            <p:cNvSpPr>
              <a:spLocks noChangeArrowheads="1"/>
            </p:cNvSpPr>
            <p:nvPr/>
          </p:nvSpPr>
          <p:spPr bwMode="auto">
            <a:xfrm rot="-664990">
              <a:off x="3195" y="344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5" name="Oval 28"/>
            <p:cNvSpPr>
              <a:spLocks noChangeArrowheads="1"/>
            </p:cNvSpPr>
            <p:nvPr/>
          </p:nvSpPr>
          <p:spPr bwMode="auto">
            <a:xfrm rot="-664990">
              <a:off x="3435" y="369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6" name="Oval 29"/>
            <p:cNvSpPr>
              <a:spLocks noChangeArrowheads="1"/>
            </p:cNvSpPr>
            <p:nvPr/>
          </p:nvSpPr>
          <p:spPr bwMode="auto">
            <a:xfrm rot="-664990">
              <a:off x="3435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7" name="Oval 30"/>
            <p:cNvSpPr>
              <a:spLocks noChangeArrowheads="1"/>
            </p:cNvSpPr>
            <p:nvPr/>
          </p:nvSpPr>
          <p:spPr bwMode="auto">
            <a:xfrm rot="-664990">
              <a:off x="4011" y="383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8" name="Oval 31"/>
            <p:cNvSpPr>
              <a:spLocks noChangeArrowheads="1"/>
            </p:cNvSpPr>
            <p:nvPr/>
          </p:nvSpPr>
          <p:spPr bwMode="auto">
            <a:xfrm rot="-664990">
              <a:off x="3840" y="355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79" name="Oval 32"/>
            <p:cNvSpPr>
              <a:spLocks noChangeArrowheads="1"/>
            </p:cNvSpPr>
            <p:nvPr/>
          </p:nvSpPr>
          <p:spPr bwMode="auto">
            <a:xfrm rot="-664990">
              <a:off x="4035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0" name="Oval 33"/>
            <p:cNvSpPr>
              <a:spLocks noChangeArrowheads="1"/>
            </p:cNvSpPr>
            <p:nvPr/>
          </p:nvSpPr>
          <p:spPr bwMode="auto">
            <a:xfrm rot="-664990">
              <a:off x="4163" y="30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1" name="Oval 34"/>
            <p:cNvSpPr>
              <a:spLocks noChangeArrowheads="1"/>
            </p:cNvSpPr>
            <p:nvPr/>
          </p:nvSpPr>
          <p:spPr bwMode="auto">
            <a:xfrm rot="-664990">
              <a:off x="4211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2" name="Oval 35"/>
            <p:cNvSpPr>
              <a:spLocks noChangeArrowheads="1"/>
            </p:cNvSpPr>
            <p:nvPr/>
          </p:nvSpPr>
          <p:spPr bwMode="auto">
            <a:xfrm rot="-664990">
              <a:off x="4136" y="32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3" name="Oval 36"/>
            <p:cNvSpPr>
              <a:spLocks noChangeArrowheads="1"/>
            </p:cNvSpPr>
            <p:nvPr/>
          </p:nvSpPr>
          <p:spPr bwMode="auto">
            <a:xfrm rot="-664990">
              <a:off x="4403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4" name="Oval 37"/>
            <p:cNvSpPr>
              <a:spLocks noChangeArrowheads="1"/>
            </p:cNvSpPr>
            <p:nvPr/>
          </p:nvSpPr>
          <p:spPr bwMode="auto">
            <a:xfrm rot="-664990">
              <a:off x="4315" y="32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5" name="Oval 38"/>
            <p:cNvSpPr>
              <a:spLocks noChangeArrowheads="1"/>
            </p:cNvSpPr>
            <p:nvPr/>
          </p:nvSpPr>
          <p:spPr bwMode="auto">
            <a:xfrm rot="-664990">
              <a:off x="435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6" name="Oval 39"/>
            <p:cNvSpPr>
              <a:spLocks noChangeArrowheads="1"/>
            </p:cNvSpPr>
            <p:nvPr/>
          </p:nvSpPr>
          <p:spPr bwMode="auto">
            <a:xfrm rot="-664990">
              <a:off x="2992" y="325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7" name="Oval 40"/>
            <p:cNvSpPr>
              <a:spLocks noChangeArrowheads="1"/>
            </p:cNvSpPr>
            <p:nvPr/>
          </p:nvSpPr>
          <p:spPr bwMode="auto">
            <a:xfrm rot="-664990">
              <a:off x="383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8" name="Oval 41"/>
            <p:cNvSpPr>
              <a:spLocks noChangeArrowheads="1"/>
            </p:cNvSpPr>
            <p:nvPr/>
          </p:nvSpPr>
          <p:spPr bwMode="auto">
            <a:xfrm rot="-664990">
              <a:off x="3819" y="32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89" name="Oval 42"/>
            <p:cNvSpPr>
              <a:spLocks noChangeArrowheads="1"/>
            </p:cNvSpPr>
            <p:nvPr/>
          </p:nvSpPr>
          <p:spPr bwMode="auto">
            <a:xfrm rot="-664990">
              <a:off x="4368" y="283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0" name="Oval 43"/>
            <p:cNvSpPr>
              <a:spLocks noChangeArrowheads="1"/>
            </p:cNvSpPr>
            <p:nvPr/>
          </p:nvSpPr>
          <p:spPr bwMode="auto">
            <a:xfrm rot="-664990">
              <a:off x="3648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1" name="Oval 44"/>
            <p:cNvSpPr>
              <a:spLocks noChangeArrowheads="1"/>
            </p:cNvSpPr>
            <p:nvPr/>
          </p:nvSpPr>
          <p:spPr bwMode="auto">
            <a:xfrm rot="-664990">
              <a:off x="3600" y="335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2" name="Oval 45"/>
            <p:cNvSpPr>
              <a:spLocks noChangeArrowheads="1"/>
            </p:cNvSpPr>
            <p:nvPr/>
          </p:nvSpPr>
          <p:spPr bwMode="auto">
            <a:xfrm rot="-664990">
              <a:off x="4003" y="339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3" name="Oval 46"/>
            <p:cNvSpPr>
              <a:spLocks noChangeArrowheads="1"/>
            </p:cNvSpPr>
            <p:nvPr/>
          </p:nvSpPr>
          <p:spPr bwMode="auto">
            <a:xfrm rot="-664990">
              <a:off x="4320" y="345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4" name="Oval 47"/>
            <p:cNvSpPr>
              <a:spLocks noChangeArrowheads="1"/>
            </p:cNvSpPr>
            <p:nvPr/>
          </p:nvSpPr>
          <p:spPr bwMode="auto">
            <a:xfrm rot="-664990">
              <a:off x="4827" y="3543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5" name="Oval 48"/>
            <p:cNvSpPr>
              <a:spLocks noChangeArrowheads="1"/>
            </p:cNvSpPr>
            <p:nvPr/>
          </p:nvSpPr>
          <p:spPr bwMode="auto">
            <a:xfrm rot="-664990">
              <a:off x="5259" y="350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6" name="Oval 49"/>
            <p:cNvSpPr>
              <a:spLocks noChangeArrowheads="1"/>
            </p:cNvSpPr>
            <p:nvPr/>
          </p:nvSpPr>
          <p:spPr bwMode="auto">
            <a:xfrm rot="-664990">
              <a:off x="5019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7" name="Oval 50"/>
            <p:cNvSpPr>
              <a:spLocks noChangeArrowheads="1"/>
            </p:cNvSpPr>
            <p:nvPr/>
          </p:nvSpPr>
          <p:spPr bwMode="auto">
            <a:xfrm rot="-664990">
              <a:off x="4704" y="297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8" name="Oval 51"/>
            <p:cNvSpPr>
              <a:spLocks noChangeArrowheads="1"/>
            </p:cNvSpPr>
            <p:nvPr/>
          </p:nvSpPr>
          <p:spPr bwMode="auto">
            <a:xfrm rot="-664990">
              <a:off x="4176" y="26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0999" name="Oval 52"/>
            <p:cNvSpPr>
              <a:spLocks noChangeArrowheads="1"/>
            </p:cNvSpPr>
            <p:nvPr/>
          </p:nvSpPr>
          <p:spPr bwMode="auto">
            <a:xfrm rot="-664990">
              <a:off x="4608" y="331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1000" name="Oval 53"/>
            <p:cNvSpPr>
              <a:spLocks noChangeArrowheads="1"/>
            </p:cNvSpPr>
            <p:nvPr/>
          </p:nvSpPr>
          <p:spPr bwMode="auto">
            <a:xfrm rot="-664990">
              <a:off x="3984" y="28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1001" name="Oval 54"/>
            <p:cNvSpPr>
              <a:spLocks noChangeArrowheads="1"/>
            </p:cNvSpPr>
            <p:nvPr/>
          </p:nvSpPr>
          <p:spPr bwMode="auto">
            <a:xfrm rot="-664990">
              <a:off x="4560" y="26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1002" name="Oval 55"/>
            <p:cNvSpPr>
              <a:spLocks noChangeArrowheads="1"/>
            </p:cNvSpPr>
            <p:nvPr/>
          </p:nvSpPr>
          <p:spPr bwMode="auto">
            <a:xfrm rot="-664990">
              <a:off x="4443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pic>
        <p:nvPicPr>
          <p:cNvPr id="210948" name="Picture 56" descr="Just-a-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114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9" name="Text Box 57"/>
          <p:cNvSpPr txBox="1">
            <a:spLocks noChangeArrowheads="1"/>
          </p:cNvSpPr>
          <p:nvPr/>
        </p:nvSpPr>
        <p:spPr bwMode="auto">
          <a:xfrm>
            <a:off x="609600" y="5699125"/>
            <a:ext cx="330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Assumed Underlying PDF</a:t>
            </a:r>
          </a:p>
        </p:txBody>
      </p:sp>
      <p:sp>
        <p:nvSpPr>
          <p:cNvPr id="210950" name="Text Box 58"/>
          <p:cNvSpPr txBox="1">
            <a:spLocks noChangeArrowheads="1"/>
          </p:cNvSpPr>
          <p:nvPr/>
        </p:nvSpPr>
        <p:spPr bwMode="auto">
          <a:xfrm>
            <a:off x="5392738" y="5699125"/>
            <a:ext cx="245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Real Data Samples</a:t>
            </a:r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 rot="-738521">
            <a:off x="5307013" y="3960813"/>
            <a:ext cx="685800" cy="395287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 flipH="1" flipV="1">
            <a:off x="1828800" y="3352800"/>
            <a:ext cx="3581400" cy="6858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Freeform 63"/>
          <p:cNvSpPr>
            <a:spLocks/>
          </p:cNvSpPr>
          <p:nvPr/>
        </p:nvSpPr>
        <p:spPr bwMode="auto">
          <a:xfrm>
            <a:off x="2362200" y="3962400"/>
            <a:ext cx="4114800" cy="685800"/>
          </a:xfrm>
          <a:custGeom>
            <a:avLst/>
            <a:gdLst>
              <a:gd name="T0" fmla="*/ 4114800 w 2448"/>
              <a:gd name="T1" fmla="*/ 428625 h 384"/>
              <a:gd name="T2" fmla="*/ 3307976 w 2448"/>
              <a:gd name="T3" fmla="*/ 600075 h 384"/>
              <a:gd name="T4" fmla="*/ 2178423 w 2448"/>
              <a:gd name="T5" fmla="*/ 685800 h 384"/>
              <a:gd name="T6" fmla="*/ 1210235 w 2448"/>
              <a:gd name="T7" fmla="*/ 600075 h 384"/>
              <a:gd name="T8" fmla="*/ 645459 w 2448"/>
              <a:gd name="T9" fmla="*/ 428625 h 384"/>
              <a:gd name="T10" fmla="*/ 0 w 2448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384"/>
              <a:gd name="T20" fmla="*/ 2448 w 244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384">
                <a:moveTo>
                  <a:pt x="2448" y="240"/>
                </a:moveTo>
                <a:cubicBezTo>
                  <a:pt x="2304" y="276"/>
                  <a:pt x="2160" y="312"/>
                  <a:pt x="1968" y="336"/>
                </a:cubicBezTo>
                <a:cubicBezTo>
                  <a:pt x="1776" y="360"/>
                  <a:pt x="1504" y="384"/>
                  <a:pt x="1296" y="384"/>
                </a:cubicBezTo>
                <a:cubicBezTo>
                  <a:pt x="1088" y="384"/>
                  <a:pt x="872" y="360"/>
                  <a:pt x="720" y="336"/>
                </a:cubicBezTo>
                <a:cubicBezTo>
                  <a:pt x="568" y="312"/>
                  <a:pt x="504" y="296"/>
                  <a:pt x="384" y="240"/>
                </a:cubicBezTo>
                <a:cubicBezTo>
                  <a:pt x="264" y="184"/>
                  <a:pt x="132" y="92"/>
                  <a:pt x="0" y="0"/>
                </a:cubicBezTo>
              </a:path>
            </a:pathLst>
          </a:custGeom>
          <a:noFill/>
          <a:ln w="38100" cmpd="sng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Oval 65"/>
          <p:cNvSpPr>
            <a:spLocks noChangeArrowheads="1"/>
          </p:cNvSpPr>
          <p:nvPr/>
        </p:nvSpPr>
        <p:spPr bwMode="auto">
          <a:xfrm rot="-738521">
            <a:off x="5791200" y="4800600"/>
            <a:ext cx="685800" cy="395288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 flipH="1" flipV="1">
            <a:off x="1752600" y="4800600"/>
            <a:ext cx="4038600" cy="2286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3276600" y="2438400"/>
            <a:ext cx="22860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Data point density</a:t>
            </a:r>
          </a:p>
          <a:p>
            <a:pPr algn="ctr"/>
            <a:r>
              <a:rPr lang="en-US" altLang="zh-CN">
                <a:ea typeface="宋体" charset="-122"/>
              </a:rPr>
              <a:t> implies PDF value !</a:t>
            </a:r>
          </a:p>
        </p:txBody>
      </p:sp>
      <p:sp>
        <p:nvSpPr>
          <p:cNvPr id="26695" name="Oval 71"/>
          <p:cNvSpPr>
            <a:spLocks noChangeArrowheads="1"/>
          </p:cNvSpPr>
          <p:nvPr/>
        </p:nvSpPr>
        <p:spPr bwMode="auto">
          <a:xfrm rot="-738521">
            <a:off x="6400800" y="4038600"/>
            <a:ext cx="685800" cy="395288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4" grpId="0" animBg="1"/>
      <p:bldP spid="26685" grpId="0" animBg="1"/>
      <p:bldP spid="26687" grpId="0" animBg="1"/>
      <p:bldP spid="26689" grpId="0" animBg="1"/>
      <p:bldP spid="26690" grpId="0" animBg="1"/>
      <p:bldP spid="26693" grpId="0" animBg="1" autoUpdateAnimBg="0"/>
      <p:bldP spid="266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4"/>
          <p:cNvGrpSpPr>
            <a:grpSpLocks/>
          </p:cNvGrpSpPr>
          <p:nvPr/>
        </p:nvGrpSpPr>
        <p:grpSpPr bwMode="auto">
          <a:xfrm>
            <a:off x="4419600" y="3352800"/>
            <a:ext cx="4191000" cy="1981200"/>
            <a:chOff x="2784" y="2640"/>
            <a:chExt cx="2640" cy="1248"/>
          </a:xfrm>
        </p:grpSpPr>
        <p:sp>
          <p:nvSpPr>
            <p:cNvPr id="213004" name="AutoShape 5"/>
            <p:cNvSpPr>
              <a:spLocks noChangeArrowheads="1"/>
            </p:cNvSpPr>
            <p:nvPr/>
          </p:nvSpPr>
          <p:spPr bwMode="auto">
            <a:xfrm rot="20758719" flipV="1">
              <a:off x="2832" y="2688"/>
              <a:ext cx="2592" cy="1200"/>
            </a:xfrm>
            <a:prstGeom prst="parallelogram">
              <a:avLst>
                <a:gd name="adj" fmla="val 547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05" name="Oval 6"/>
            <p:cNvSpPr>
              <a:spLocks noChangeArrowheads="1"/>
            </p:cNvSpPr>
            <p:nvPr/>
          </p:nvSpPr>
          <p:spPr bwMode="auto">
            <a:xfrm rot="-664990">
              <a:off x="3368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06" name="Oval 7"/>
            <p:cNvSpPr>
              <a:spLocks noChangeArrowheads="1"/>
            </p:cNvSpPr>
            <p:nvPr/>
          </p:nvSpPr>
          <p:spPr bwMode="auto">
            <a:xfrm rot="-664990">
              <a:off x="3456" y="320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07" name="Oval 8"/>
            <p:cNvSpPr>
              <a:spLocks noChangeArrowheads="1"/>
            </p:cNvSpPr>
            <p:nvPr/>
          </p:nvSpPr>
          <p:spPr bwMode="auto">
            <a:xfrm rot="-664990">
              <a:off x="3592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08" name="Oval 9"/>
            <p:cNvSpPr>
              <a:spLocks noChangeArrowheads="1"/>
            </p:cNvSpPr>
            <p:nvPr/>
          </p:nvSpPr>
          <p:spPr bwMode="auto">
            <a:xfrm rot="-664990">
              <a:off x="3416" y="30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09" name="Oval 10"/>
            <p:cNvSpPr>
              <a:spLocks noChangeArrowheads="1"/>
            </p:cNvSpPr>
            <p:nvPr/>
          </p:nvSpPr>
          <p:spPr bwMode="auto">
            <a:xfrm rot="-664990">
              <a:off x="3536" y="30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0" name="Oval 11"/>
            <p:cNvSpPr>
              <a:spLocks noChangeArrowheads="1"/>
            </p:cNvSpPr>
            <p:nvPr/>
          </p:nvSpPr>
          <p:spPr bwMode="auto">
            <a:xfrm rot="-664990">
              <a:off x="3632" y="30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1" name="Oval 12"/>
            <p:cNvSpPr>
              <a:spLocks noChangeArrowheads="1"/>
            </p:cNvSpPr>
            <p:nvPr/>
          </p:nvSpPr>
          <p:spPr bwMode="auto">
            <a:xfrm rot="-664990">
              <a:off x="3504" y="312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2" name="Oval 13"/>
            <p:cNvSpPr>
              <a:spLocks noChangeArrowheads="1"/>
            </p:cNvSpPr>
            <p:nvPr/>
          </p:nvSpPr>
          <p:spPr bwMode="auto">
            <a:xfrm rot="-664990">
              <a:off x="3323" y="329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3" name="Oval 14"/>
            <p:cNvSpPr>
              <a:spLocks noChangeArrowheads="1"/>
            </p:cNvSpPr>
            <p:nvPr/>
          </p:nvSpPr>
          <p:spPr bwMode="auto">
            <a:xfrm rot="-664990">
              <a:off x="3208" y="3199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4" name="Oval 15"/>
            <p:cNvSpPr>
              <a:spLocks noChangeArrowheads="1"/>
            </p:cNvSpPr>
            <p:nvPr/>
          </p:nvSpPr>
          <p:spPr bwMode="auto">
            <a:xfrm rot="-664990">
              <a:off x="3216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5" name="Oval 16"/>
            <p:cNvSpPr>
              <a:spLocks noChangeArrowheads="1"/>
            </p:cNvSpPr>
            <p:nvPr/>
          </p:nvSpPr>
          <p:spPr bwMode="auto">
            <a:xfrm rot="-664990">
              <a:off x="3347" y="298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6" name="Oval 17"/>
            <p:cNvSpPr>
              <a:spLocks noChangeArrowheads="1"/>
            </p:cNvSpPr>
            <p:nvPr/>
          </p:nvSpPr>
          <p:spPr bwMode="auto">
            <a:xfrm rot="-664990">
              <a:off x="3003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7" name="Oval 18"/>
            <p:cNvSpPr>
              <a:spLocks noChangeArrowheads="1"/>
            </p:cNvSpPr>
            <p:nvPr/>
          </p:nvSpPr>
          <p:spPr bwMode="auto">
            <a:xfrm rot="-664990">
              <a:off x="2784" y="30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8" name="Oval 19"/>
            <p:cNvSpPr>
              <a:spLocks noChangeArrowheads="1"/>
            </p:cNvSpPr>
            <p:nvPr/>
          </p:nvSpPr>
          <p:spPr bwMode="auto">
            <a:xfrm rot="-664990">
              <a:off x="3120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19" name="Oval 20"/>
            <p:cNvSpPr>
              <a:spLocks noChangeArrowheads="1"/>
            </p:cNvSpPr>
            <p:nvPr/>
          </p:nvSpPr>
          <p:spPr bwMode="auto">
            <a:xfrm rot="-664990">
              <a:off x="3491" y="28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0" name="Oval 21"/>
            <p:cNvSpPr>
              <a:spLocks noChangeArrowheads="1"/>
            </p:cNvSpPr>
            <p:nvPr/>
          </p:nvSpPr>
          <p:spPr bwMode="auto">
            <a:xfrm rot="-664990">
              <a:off x="3195" y="344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1" name="Oval 22"/>
            <p:cNvSpPr>
              <a:spLocks noChangeArrowheads="1"/>
            </p:cNvSpPr>
            <p:nvPr/>
          </p:nvSpPr>
          <p:spPr bwMode="auto">
            <a:xfrm rot="-664990">
              <a:off x="3435" y="369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2" name="Oval 23"/>
            <p:cNvSpPr>
              <a:spLocks noChangeArrowheads="1"/>
            </p:cNvSpPr>
            <p:nvPr/>
          </p:nvSpPr>
          <p:spPr bwMode="auto">
            <a:xfrm rot="-664990">
              <a:off x="3435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3" name="Oval 24"/>
            <p:cNvSpPr>
              <a:spLocks noChangeArrowheads="1"/>
            </p:cNvSpPr>
            <p:nvPr/>
          </p:nvSpPr>
          <p:spPr bwMode="auto">
            <a:xfrm rot="-664990">
              <a:off x="4011" y="383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4" name="Oval 25"/>
            <p:cNvSpPr>
              <a:spLocks noChangeArrowheads="1"/>
            </p:cNvSpPr>
            <p:nvPr/>
          </p:nvSpPr>
          <p:spPr bwMode="auto">
            <a:xfrm rot="-664990">
              <a:off x="3840" y="355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5" name="Oval 26"/>
            <p:cNvSpPr>
              <a:spLocks noChangeArrowheads="1"/>
            </p:cNvSpPr>
            <p:nvPr/>
          </p:nvSpPr>
          <p:spPr bwMode="auto">
            <a:xfrm rot="-664990">
              <a:off x="4035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6" name="Oval 27"/>
            <p:cNvSpPr>
              <a:spLocks noChangeArrowheads="1"/>
            </p:cNvSpPr>
            <p:nvPr/>
          </p:nvSpPr>
          <p:spPr bwMode="auto">
            <a:xfrm rot="-664990">
              <a:off x="4163" y="30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7" name="Oval 28"/>
            <p:cNvSpPr>
              <a:spLocks noChangeArrowheads="1"/>
            </p:cNvSpPr>
            <p:nvPr/>
          </p:nvSpPr>
          <p:spPr bwMode="auto">
            <a:xfrm rot="-664990">
              <a:off x="4211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8" name="Oval 29"/>
            <p:cNvSpPr>
              <a:spLocks noChangeArrowheads="1"/>
            </p:cNvSpPr>
            <p:nvPr/>
          </p:nvSpPr>
          <p:spPr bwMode="auto">
            <a:xfrm rot="-664990">
              <a:off x="4136" y="32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29" name="Oval 30"/>
            <p:cNvSpPr>
              <a:spLocks noChangeArrowheads="1"/>
            </p:cNvSpPr>
            <p:nvPr/>
          </p:nvSpPr>
          <p:spPr bwMode="auto">
            <a:xfrm rot="-664990">
              <a:off x="4403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0" name="Oval 31"/>
            <p:cNvSpPr>
              <a:spLocks noChangeArrowheads="1"/>
            </p:cNvSpPr>
            <p:nvPr/>
          </p:nvSpPr>
          <p:spPr bwMode="auto">
            <a:xfrm rot="-664990">
              <a:off x="4315" y="32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1" name="Oval 32"/>
            <p:cNvSpPr>
              <a:spLocks noChangeArrowheads="1"/>
            </p:cNvSpPr>
            <p:nvPr/>
          </p:nvSpPr>
          <p:spPr bwMode="auto">
            <a:xfrm rot="-664990">
              <a:off x="435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2" name="Oval 33"/>
            <p:cNvSpPr>
              <a:spLocks noChangeArrowheads="1"/>
            </p:cNvSpPr>
            <p:nvPr/>
          </p:nvSpPr>
          <p:spPr bwMode="auto">
            <a:xfrm rot="-664990">
              <a:off x="2992" y="325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3" name="Oval 34"/>
            <p:cNvSpPr>
              <a:spLocks noChangeArrowheads="1"/>
            </p:cNvSpPr>
            <p:nvPr/>
          </p:nvSpPr>
          <p:spPr bwMode="auto">
            <a:xfrm rot="-664990">
              <a:off x="383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4" name="Oval 35"/>
            <p:cNvSpPr>
              <a:spLocks noChangeArrowheads="1"/>
            </p:cNvSpPr>
            <p:nvPr/>
          </p:nvSpPr>
          <p:spPr bwMode="auto">
            <a:xfrm rot="-664990">
              <a:off x="3819" y="32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5" name="Oval 36"/>
            <p:cNvSpPr>
              <a:spLocks noChangeArrowheads="1"/>
            </p:cNvSpPr>
            <p:nvPr/>
          </p:nvSpPr>
          <p:spPr bwMode="auto">
            <a:xfrm rot="-664990">
              <a:off x="4368" y="283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6" name="Oval 37"/>
            <p:cNvSpPr>
              <a:spLocks noChangeArrowheads="1"/>
            </p:cNvSpPr>
            <p:nvPr/>
          </p:nvSpPr>
          <p:spPr bwMode="auto">
            <a:xfrm rot="-664990">
              <a:off x="3648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7" name="Oval 38"/>
            <p:cNvSpPr>
              <a:spLocks noChangeArrowheads="1"/>
            </p:cNvSpPr>
            <p:nvPr/>
          </p:nvSpPr>
          <p:spPr bwMode="auto">
            <a:xfrm rot="-664990">
              <a:off x="3600" y="335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8" name="Oval 39"/>
            <p:cNvSpPr>
              <a:spLocks noChangeArrowheads="1"/>
            </p:cNvSpPr>
            <p:nvPr/>
          </p:nvSpPr>
          <p:spPr bwMode="auto">
            <a:xfrm rot="-664990">
              <a:off x="4003" y="339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39" name="Oval 40"/>
            <p:cNvSpPr>
              <a:spLocks noChangeArrowheads="1"/>
            </p:cNvSpPr>
            <p:nvPr/>
          </p:nvSpPr>
          <p:spPr bwMode="auto">
            <a:xfrm rot="-664990">
              <a:off x="4320" y="345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0" name="Oval 41"/>
            <p:cNvSpPr>
              <a:spLocks noChangeArrowheads="1"/>
            </p:cNvSpPr>
            <p:nvPr/>
          </p:nvSpPr>
          <p:spPr bwMode="auto">
            <a:xfrm rot="-664990">
              <a:off x="4827" y="3543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1" name="Oval 42"/>
            <p:cNvSpPr>
              <a:spLocks noChangeArrowheads="1"/>
            </p:cNvSpPr>
            <p:nvPr/>
          </p:nvSpPr>
          <p:spPr bwMode="auto">
            <a:xfrm rot="-664990">
              <a:off x="5259" y="350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2" name="Oval 43"/>
            <p:cNvSpPr>
              <a:spLocks noChangeArrowheads="1"/>
            </p:cNvSpPr>
            <p:nvPr/>
          </p:nvSpPr>
          <p:spPr bwMode="auto">
            <a:xfrm rot="-664990">
              <a:off x="5019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3" name="Oval 44"/>
            <p:cNvSpPr>
              <a:spLocks noChangeArrowheads="1"/>
            </p:cNvSpPr>
            <p:nvPr/>
          </p:nvSpPr>
          <p:spPr bwMode="auto">
            <a:xfrm rot="-664990">
              <a:off x="4704" y="297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4" name="Oval 45"/>
            <p:cNvSpPr>
              <a:spLocks noChangeArrowheads="1"/>
            </p:cNvSpPr>
            <p:nvPr/>
          </p:nvSpPr>
          <p:spPr bwMode="auto">
            <a:xfrm rot="-664990">
              <a:off x="4176" y="26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5" name="Oval 46"/>
            <p:cNvSpPr>
              <a:spLocks noChangeArrowheads="1"/>
            </p:cNvSpPr>
            <p:nvPr/>
          </p:nvSpPr>
          <p:spPr bwMode="auto">
            <a:xfrm rot="-664990">
              <a:off x="4608" y="331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6" name="Oval 47"/>
            <p:cNvSpPr>
              <a:spLocks noChangeArrowheads="1"/>
            </p:cNvSpPr>
            <p:nvPr/>
          </p:nvSpPr>
          <p:spPr bwMode="auto">
            <a:xfrm rot="-664990">
              <a:off x="3984" y="28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7" name="Oval 48"/>
            <p:cNvSpPr>
              <a:spLocks noChangeArrowheads="1"/>
            </p:cNvSpPr>
            <p:nvPr/>
          </p:nvSpPr>
          <p:spPr bwMode="auto">
            <a:xfrm rot="-664990">
              <a:off x="4560" y="26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3048" name="Oval 49"/>
            <p:cNvSpPr>
              <a:spLocks noChangeArrowheads="1"/>
            </p:cNvSpPr>
            <p:nvPr/>
          </p:nvSpPr>
          <p:spPr bwMode="auto">
            <a:xfrm rot="-664990">
              <a:off x="4443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pic>
        <p:nvPicPr>
          <p:cNvPr id="212994" name="Picture 50" descr="Just-a-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114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Text Box 51"/>
          <p:cNvSpPr txBox="1">
            <a:spLocks noChangeArrowheads="1"/>
          </p:cNvSpPr>
          <p:nvPr/>
        </p:nvSpPr>
        <p:spPr bwMode="auto">
          <a:xfrm>
            <a:off x="609600" y="5699125"/>
            <a:ext cx="330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Assumed Underlying PDF</a:t>
            </a:r>
          </a:p>
        </p:txBody>
      </p:sp>
      <p:sp>
        <p:nvSpPr>
          <p:cNvPr id="212996" name="Text Box 52"/>
          <p:cNvSpPr txBox="1">
            <a:spLocks noChangeArrowheads="1"/>
          </p:cNvSpPr>
          <p:nvPr/>
        </p:nvSpPr>
        <p:spPr bwMode="auto">
          <a:xfrm>
            <a:off x="5392738" y="5699125"/>
            <a:ext cx="245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Real Data Samples</a:t>
            </a:r>
          </a:p>
        </p:txBody>
      </p:sp>
      <p:sp>
        <p:nvSpPr>
          <p:cNvPr id="212997" name="Oval 53"/>
          <p:cNvSpPr>
            <a:spLocks noChangeArrowheads="1"/>
          </p:cNvSpPr>
          <p:nvPr/>
        </p:nvSpPr>
        <p:spPr bwMode="auto">
          <a:xfrm rot="-738521">
            <a:off x="5307013" y="3960813"/>
            <a:ext cx="685800" cy="395287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12998" name="Oval 56"/>
          <p:cNvSpPr>
            <a:spLocks noChangeArrowheads="1"/>
          </p:cNvSpPr>
          <p:nvPr/>
        </p:nvSpPr>
        <p:spPr bwMode="auto">
          <a:xfrm rot="-738521">
            <a:off x="6426200" y="4038600"/>
            <a:ext cx="685800" cy="395288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12999" name="Oval 57"/>
          <p:cNvSpPr>
            <a:spLocks noChangeArrowheads="1"/>
          </p:cNvSpPr>
          <p:nvPr/>
        </p:nvSpPr>
        <p:spPr bwMode="auto">
          <a:xfrm rot="-738521">
            <a:off x="5791200" y="4800600"/>
            <a:ext cx="685800" cy="395288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876" name="AutoShape 60"/>
          <p:cNvSpPr>
            <a:spLocks noChangeArrowheads="1"/>
          </p:cNvSpPr>
          <p:nvPr/>
        </p:nvSpPr>
        <p:spPr bwMode="auto">
          <a:xfrm>
            <a:off x="5334000" y="2438400"/>
            <a:ext cx="609600" cy="1905000"/>
          </a:xfrm>
          <a:prstGeom prst="can">
            <a:avLst>
              <a:gd name="adj" fmla="val 2942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877" name="AutoShape 61"/>
          <p:cNvSpPr>
            <a:spLocks noChangeArrowheads="1"/>
          </p:cNvSpPr>
          <p:nvPr/>
        </p:nvSpPr>
        <p:spPr bwMode="auto">
          <a:xfrm>
            <a:off x="6477000" y="3352800"/>
            <a:ext cx="609600" cy="1066800"/>
          </a:xfrm>
          <a:prstGeom prst="can">
            <a:avLst>
              <a:gd name="adj" fmla="val 27344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878" name="AutoShape 62"/>
          <p:cNvSpPr>
            <a:spLocks noChangeArrowheads="1"/>
          </p:cNvSpPr>
          <p:nvPr/>
        </p:nvSpPr>
        <p:spPr bwMode="auto">
          <a:xfrm>
            <a:off x="5842000" y="4813300"/>
            <a:ext cx="609600" cy="304800"/>
          </a:xfrm>
          <a:prstGeom prst="ca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13003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-152400" y="152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200" b="1" smtClean="0">
                <a:solidFill>
                  <a:srgbClr val="0066FF"/>
                </a:solidFill>
              </a:rPr>
              <a:t>Non-Parametric Density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6" grpId="0" animBg="1"/>
      <p:bldP spid="34877" grpId="0" animBg="1"/>
      <p:bldP spid="348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3"/>
          <p:cNvGrpSpPr>
            <a:grpSpLocks/>
          </p:cNvGrpSpPr>
          <p:nvPr/>
        </p:nvGrpSpPr>
        <p:grpSpPr bwMode="auto">
          <a:xfrm>
            <a:off x="4419600" y="3352800"/>
            <a:ext cx="4191000" cy="1981200"/>
            <a:chOff x="2784" y="2640"/>
            <a:chExt cx="2640" cy="1248"/>
          </a:xfrm>
        </p:grpSpPr>
        <p:sp>
          <p:nvSpPr>
            <p:cNvPr id="215065" name="AutoShape 4"/>
            <p:cNvSpPr>
              <a:spLocks noChangeArrowheads="1"/>
            </p:cNvSpPr>
            <p:nvPr/>
          </p:nvSpPr>
          <p:spPr bwMode="auto">
            <a:xfrm rot="20758719" flipV="1">
              <a:off x="2832" y="2688"/>
              <a:ext cx="2592" cy="1200"/>
            </a:xfrm>
            <a:prstGeom prst="parallelogram">
              <a:avLst>
                <a:gd name="adj" fmla="val 547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66" name="Oval 5"/>
            <p:cNvSpPr>
              <a:spLocks noChangeArrowheads="1"/>
            </p:cNvSpPr>
            <p:nvPr/>
          </p:nvSpPr>
          <p:spPr bwMode="auto">
            <a:xfrm rot="-664990">
              <a:off x="3368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67" name="Oval 6"/>
            <p:cNvSpPr>
              <a:spLocks noChangeArrowheads="1"/>
            </p:cNvSpPr>
            <p:nvPr/>
          </p:nvSpPr>
          <p:spPr bwMode="auto">
            <a:xfrm rot="-664990">
              <a:off x="3456" y="320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68" name="Oval 7"/>
            <p:cNvSpPr>
              <a:spLocks noChangeArrowheads="1"/>
            </p:cNvSpPr>
            <p:nvPr/>
          </p:nvSpPr>
          <p:spPr bwMode="auto">
            <a:xfrm rot="-664990">
              <a:off x="3592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69" name="Oval 8"/>
            <p:cNvSpPr>
              <a:spLocks noChangeArrowheads="1"/>
            </p:cNvSpPr>
            <p:nvPr/>
          </p:nvSpPr>
          <p:spPr bwMode="auto">
            <a:xfrm rot="-664990">
              <a:off x="3416" y="30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0" name="Oval 9"/>
            <p:cNvSpPr>
              <a:spLocks noChangeArrowheads="1"/>
            </p:cNvSpPr>
            <p:nvPr/>
          </p:nvSpPr>
          <p:spPr bwMode="auto">
            <a:xfrm rot="-664990">
              <a:off x="3536" y="30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1" name="Oval 10"/>
            <p:cNvSpPr>
              <a:spLocks noChangeArrowheads="1"/>
            </p:cNvSpPr>
            <p:nvPr/>
          </p:nvSpPr>
          <p:spPr bwMode="auto">
            <a:xfrm rot="-664990">
              <a:off x="3632" y="30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2" name="Oval 11"/>
            <p:cNvSpPr>
              <a:spLocks noChangeArrowheads="1"/>
            </p:cNvSpPr>
            <p:nvPr/>
          </p:nvSpPr>
          <p:spPr bwMode="auto">
            <a:xfrm rot="-664990">
              <a:off x="3504" y="312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3" name="Oval 12"/>
            <p:cNvSpPr>
              <a:spLocks noChangeArrowheads="1"/>
            </p:cNvSpPr>
            <p:nvPr/>
          </p:nvSpPr>
          <p:spPr bwMode="auto">
            <a:xfrm rot="-664990">
              <a:off x="3323" y="329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4" name="Oval 13"/>
            <p:cNvSpPr>
              <a:spLocks noChangeArrowheads="1"/>
            </p:cNvSpPr>
            <p:nvPr/>
          </p:nvSpPr>
          <p:spPr bwMode="auto">
            <a:xfrm rot="-664990">
              <a:off x="3208" y="3199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5" name="Oval 14"/>
            <p:cNvSpPr>
              <a:spLocks noChangeArrowheads="1"/>
            </p:cNvSpPr>
            <p:nvPr/>
          </p:nvSpPr>
          <p:spPr bwMode="auto">
            <a:xfrm rot="-664990">
              <a:off x="3216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6" name="Oval 15"/>
            <p:cNvSpPr>
              <a:spLocks noChangeArrowheads="1"/>
            </p:cNvSpPr>
            <p:nvPr/>
          </p:nvSpPr>
          <p:spPr bwMode="auto">
            <a:xfrm rot="-664990">
              <a:off x="3347" y="298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7" name="Oval 16"/>
            <p:cNvSpPr>
              <a:spLocks noChangeArrowheads="1"/>
            </p:cNvSpPr>
            <p:nvPr/>
          </p:nvSpPr>
          <p:spPr bwMode="auto">
            <a:xfrm rot="-664990">
              <a:off x="3003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8" name="Oval 17"/>
            <p:cNvSpPr>
              <a:spLocks noChangeArrowheads="1"/>
            </p:cNvSpPr>
            <p:nvPr/>
          </p:nvSpPr>
          <p:spPr bwMode="auto">
            <a:xfrm rot="-664990">
              <a:off x="2784" y="30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79" name="Oval 18"/>
            <p:cNvSpPr>
              <a:spLocks noChangeArrowheads="1"/>
            </p:cNvSpPr>
            <p:nvPr/>
          </p:nvSpPr>
          <p:spPr bwMode="auto">
            <a:xfrm rot="-664990">
              <a:off x="3120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0" name="Oval 19"/>
            <p:cNvSpPr>
              <a:spLocks noChangeArrowheads="1"/>
            </p:cNvSpPr>
            <p:nvPr/>
          </p:nvSpPr>
          <p:spPr bwMode="auto">
            <a:xfrm rot="-664990">
              <a:off x="3491" y="28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1" name="Oval 20"/>
            <p:cNvSpPr>
              <a:spLocks noChangeArrowheads="1"/>
            </p:cNvSpPr>
            <p:nvPr/>
          </p:nvSpPr>
          <p:spPr bwMode="auto">
            <a:xfrm rot="-664990">
              <a:off x="3195" y="344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2" name="Oval 21"/>
            <p:cNvSpPr>
              <a:spLocks noChangeArrowheads="1"/>
            </p:cNvSpPr>
            <p:nvPr/>
          </p:nvSpPr>
          <p:spPr bwMode="auto">
            <a:xfrm rot="-664990">
              <a:off x="3435" y="369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3" name="Oval 22"/>
            <p:cNvSpPr>
              <a:spLocks noChangeArrowheads="1"/>
            </p:cNvSpPr>
            <p:nvPr/>
          </p:nvSpPr>
          <p:spPr bwMode="auto">
            <a:xfrm rot="-664990">
              <a:off x="3435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4" name="Oval 23"/>
            <p:cNvSpPr>
              <a:spLocks noChangeArrowheads="1"/>
            </p:cNvSpPr>
            <p:nvPr/>
          </p:nvSpPr>
          <p:spPr bwMode="auto">
            <a:xfrm rot="-664990">
              <a:off x="4011" y="383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5" name="Oval 24"/>
            <p:cNvSpPr>
              <a:spLocks noChangeArrowheads="1"/>
            </p:cNvSpPr>
            <p:nvPr/>
          </p:nvSpPr>
          <p:spPr bwMode="auto">
            <a:xfrm rot="-664990">
              <a:off x="3840" y="355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6" name="Oval 25"/>
            <p:cNvSpPr>
              <a:spLocks noChangeArrowheads="1"/>
            </p:cNvSpPr>
            <p:nvPr/>
          </p:nvSpPr>
          <p:spPr bwMode="auto">
            <a:xfrm rot="-664990">
              <a:off x="4035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7" name="Oval 26"/>
            <p:cNvSpPr>
              <a:spLocks noChangeArrowheads="1"/>
            </p:cNvSpPr>
            <p:nvPr/>
          </p:nvSpPr>
          <p:spPr bwMode="auto">
            <a:xfrm rot="-664990">
              <a:off x="4163" y="30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8" name="Oval 27"/>
            <p:cNvSpPr>
              <a:spLocks noChangeArrowheads="1"/>
            </p:cNvSpPr>
            <p:nvPr/>
          </p:nvSpPr>
          <p:spPr bwMode="auto">
            <a:xfrm rot="-664990">
              <a:off x="4211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89" name="Oval 28"/>
            <p:cNvSpPr>
              <a:spLocks noChangeArrowheads="1"/>
            </p:cNvSpPr>
            <p:nvPr/>
          </p:nvSpPr>
          <p:spPr bwMode="auto">
            <a:xfrm rot="-664990">
              <a:off x="4136" y="32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0" name="Oval 29"/>
            <p:cNvSpPr>
              <a:spLocks noChangeArrowheads="1"/>
            </p:cNvSpPr>
            <p:nvPr/>
          </p:nvSpPr>
          <p:spPr bwMode="auto">
            <a:xfrm rot="-664990">
              <a:off x="4403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1" name="Oval 30"/>
            <p:cNvSpPr>
              <a:spLocks noChangeArrowheads="1"/>
            </p:cNvSpPr>
            <p:nvPr/>
          </p:nvSpPr>
          <p:spPr bwMode="auto">
            <a:xfrm rot="-664990">
              <a:off x="4315" y="32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2" name="Oval 31"/>
            <p:cNvSpPr>
              <a:spLocks noChangeArrowheads="1"/>
            </p:cNvSpPr>
            <p:nvPr/>
          </p:nvSpPr>
          <p:spPr bwMode="auto">
            <a:xfrm rot="-664990">
              <a:off x="435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3" name="Oval 32"/>
            <p:cNvSpPr>
              <a:spLocks noChangeArrowheads="1"/>
            </p:cNvSpPr>
            <p:nvPr/>
          </p:nvSpPr>
          <p:spPr bwMode="auto">
            <a:xfrm rot="-664990">
              <a:off x="2992" y="325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4" name="Oval 33"/>
            <p:cNvSpPr>
              <a:spLocks noChangeArrowheads="1"/>
            </p:cNvSpPr>
            <p:nvPr/>
          </p:nvSpPr>
          <p:spPr bwMode="auto">
            <a:xfrm rot="-664990">
              <a:off x="383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5" name="Oval 34"/>
            <p:cNvSpPr>
              <a:spLocks noChangeArrowheads="1"/>
            </p:cNvSpPr>
            <p:nvPr/>
          </p:nvSpPr>
          <p:spPr bwMode="auto">
            <a:xfrm rot="-664990">
              <a:off x="3819" y="32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6" name="Oval 35"/>
            <p:cNvSpPr>
              <a:spLocks noChangeArrowheads="1"/>
            </p:cNvSpPr>
            <p:nvPr/>
          </p:nvSpPr>
          <p:spPr bwMode="auto">
            <a:xfrm rot="-664990">
              <a:off x="4368" y="283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7" name="Oval 36"/>
            <p:cNvSpPr>
              <a:spLocks noChangeArrowheads="1"/>
            </p:cNvSpPr>
            <p:nvPr/>
          </p:nvSpPr>
          <p:spPr bwMode="auto">
            <a:xfrm rot="-664990">
              <a:off x="3648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8" name="Oval 37"/>
            <p:cNvSpPr>
              <a:spLocks noChangeArrowheads="1"/>
            </p:cNvSpPr>
            <p:nvPr/>
          </p:nvSpPr>
          <p:spPr bwMode="auto">
            <a:xfrm rot="-664990">
              <a:off x="3600" y="335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099" name="Oval 38"/>
            <p:cNvSpPr>
              <a:spLocks noChangeArrowheads="1"/>
            </p:cNvSpPr>
            <p:nvPr/>
          </p:nvSpPr>
          <p:spPr bwMode="auto">
            <a:xfrm rot="-664990">
              <a:off x="4003" y="339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0" name="Oval 39"/>
            <p:cNvSpPr>
              <a:spLocks noChangeArrowheads="1"/>
            </p:cNvSpPr>
            <p:nvPr/>
          </p:nvSpPr>
          <p:spPr bwMode="auto">
            <a:xfrm rot="-664990">
              <a:off x="4320" y="345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1" name="Oval 40"/>
            <p:cNvSpPr>
              <a:spLocks noChangeArrowheads="1"/>
            </p:cNvSpPr>
            <p:nvPr/>
          </p:nvSpPr>
          <p:spPr bwMode="auto">
            <a:xfrm rot="-664990">
              <a:off x="4827" y="3543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2" name="Oval 41"/>
            <p:cNvSpPr>
              <a:spLocks noChangeArrowheads="1"/>
            </p:cNvSpPr>
            <p:nvPr/>
          </p:nvSpPr>
          <p:spPr bwMode="auto">
            <a:xfrm rot="-664990">
              <a:off x="5259" y="350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3" name="Oval 42"/>
            <p:cNvSpPr>
              <a:spLocks noChangeArrowheads="1"/>
            </p:cNvSpPr>
            <p:nvPr/>
          </p:nvSpPr>
          <p:spPr bwMode="auto">
            <a:xfrm rot="-664990">
              <a:off x="5019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4" name="Oval 43"/>
            <p:cNvSpPr>
              <a:spLocks noChangeArrowheads="1"/>
            </p:cNvSpPr>
            <p:nvPr/>
          </p:nvSpPr>
          <p:spPr bwMode="auto">
            <a:xfrm rot="-664990">
              <a:off x="4704" y="297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5" name="Oval 44"/>
            <p:cNvSpPr>
              <a:spLocks noChangeArrowheads="1"/>
            </p:cNvSpPr>
            <p:nvPr/>
          </p:nvSpPr>
          <p:spPr bwMode="auto">
            <a:xfrm rot="-664990">
              <a:off x="4176" y="26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6" name="Oval 45"/>
            <p:cNvSpPr>
              <a:spLocks noChangeArrowheads="1"/>
            </p:cNvSpPr>
            <p:nvPr/>
          </p:nvSpPr>
          <p:spPr bwMode="auto">
            <a:xfrm rot="-664990">
              <a:off x="4608" y="331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7" name="Oval 46"/>
            <p:cNvSpPr>
              <a:spLocks noChangeArrowheads="1"/>
            </p:cNvSpPr>
            <p:nvPr/>
          </p:nvSpPr>
          <p:spPr bwMode="auto">
            <a:xfrm rot="-664990">
              <a:off x="3984" y="28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8" name="Oval 47"/>
            <p:cNvSpPr>
              <a:spLocks noChangeArrowheads="1"/>
            </p:cNvSpPr>
            <p:nvPr/>
          </p:nvSpPr>
          <p:spPr bwMode="auto">
            <a:xfrm rot="-664990">
              <a:off x="4560" y="26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15109" name="Oval 48"/>
            <p:cNvSpPr>
              <a:spLocks noChangeArrowheads="1"/>
            </p:cNvSpPr>
            <p:nvPr/>
          </p:nvSpPr>
          <p:spPr bwMode="auto">
            <a:xfrm rot="-664990">
              <a:off x="4443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pic>
        <p:nvPicPr>
          <p:cNvPr id="215042" name="Picture 49" descr="Just-a-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114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Text Box 50"/>
          <p:cNvSpPr txBox="1">
            <a:spLocks noChangeArrowheads="1"/>
          </p:cNvSpPr>
          <p:nvPr/>
        </p:nvSpPr>
        <p:spPr bwMode="auto">
          <a:xfrm>
            <a:off x="609600" y="5699125"/>
            <a:ext cx="330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Assumed Underlying PDF</a:t>
            </a:r>
          </a:p>
        </p:txBody>
      </p:sp>
      <p:sp>
        <p:nvSpPr>
          <p:cNvPr id="215044" name="Text Box 51"/>
          <p:cNvSpPr txBox="1">
            <a:spLocks noChangeArrowheads="1"/>
          </p:cNvSpPr>
          <p:nvPr/>
        </p:nvSpPr>
        <p:spPr bwMode="auto">
          <a:xfrm>
            <a:off x="5392738" y="5699125"/>
            <a:ext cx="245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Real Data Samples</a:t>
            </a:r>
          </a:p>
        </p:txBody>
      </p:sp>
      <p:sp>
        <p:nvSpPr>
          <p:cNvPr id="36923" name="AutoShape 59"/>
          <p:cNvSpPr>
            <a:spLocks noChangeArrowheads="1"/>
          </p:cNvSpPr>
          <p:nvPr/>
        </p:nvSpPr>
        <p:spPr bwMode="auto">
          <a:xfrm>
            <a:off x="6172200" y="38735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24" name="AutoShape 60"/>
          <p:cNvSpPr>
            <a:spLocks noChangeArrowheads="1"/>
          </p:cNvSpPr>
          <p:nvPr/>
        </p:nvSpPr>
        <p:spPr bwMode="auto">
          <a:xfrm>
            <a:off x="4914900" y="40259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25" name="AutoShape 61"/>
          <p:cNvSpPr>
            <a:spLocks noChangeArrowheads="1"/>
          </p:cNvSpPr>
          <p:nvPr/>
        </p:nvSpPr>
        <p:spPr bwMode="auto">
          <a:xfrm>
            <a:off x="6019800" y="3416300"/>
            <a:ext cx="304800" cy="762000"/>
          </a:xfrm>
          <a:prstGeom prst="can">
            <a:avLst>
              <a:gd name="adj" fmla="val 3177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26" name="AutoShape 62"/>
          <p:cNvSpPr>
            <a:spLocks noChangeArrowheads="1"/>
          </p:cNvSpPr>
          <p:nvPr/>
        </p:nvSpPr>
        <p:spPr bwMode="auto">
          <a:xfrm>
            <a:off x="5105400" y="3568700"/>
            <a:ext cx="304800" cy="762000"/>
          </a:xfrm>
          <a:prstGeom prst="can">
            <a:avLst>
              <a:gd name="adj" fmla="val 3177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27" name="AutoShape 63"/>
          <p:cNvSpPr>
            <a:spLocks noChangeArrowheads="1"/>
          </p:cNvSpPr>
          <p:nvPr/>
        </p:nvSpPr>
        <p:spPr bwMode="auto">
          <a:xfrm>
            <a:off x="5334000" y="2959100"/>
            <a:ext cx="304800" cy="1295400"/>
          </a:xfrm>
          <a:prstGeom prst="can">
            <a:avLst>
              <a:gd name="adj" fmla="val 25795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6928" name="AutoShape 64"/>
          <p:cNvSpPr>
            <a:spLocks noChangeArrowheads="1"/>
          </p:cNvSpPr>
          <p:nvPr/>
        </p:nvSpPr>
        <p:spPr bwMode="auto">
          <a:xfrm>
            <a:off x="5791200" y="2959100"/>
            <a:ext cx="304800" cy="1295400"/>
          </a:xfrm>
          <a:prstGeom prst="can">
            <a:avLst>
              <a:gd name="adj" fmla="val 25795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6929" name="AutoShape 65"/>
          <p:cNvSpPr>
            <a:spLocks noChangeArrowheads="1"/>
          </p:cNvSpPr>
          <p:nvPr/>
        </p:nvSpPr>
        <p:spPr bwMode="auto">
          <a:xfrm>
            <a:off x="5486400" y="2425700"/>
            <a:ext cx="304800" cy="1752600"/>
          </a:xfrm>
          <a:prstGeom prst="can">
            <a:avLst>
              <a:gd name="adj" fmla="val 3489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6930" name="AutoShape 66"/>
          <p:cNvSpPr>
            <a:spLocks noChangeArrowheads="1"/>
          </p:cNvSpPr>
          <p:nvPr/>
        </p:nvSpPr>
        <p:spPr bwMode="auto">
          <a:xfrm>
            <a:off x="5257800" y="3035300"/>
            <a:ext cx="304800" cy="1295400"/>
          </a:xfrm>
          <a:prstGeom prst="can">
            <a:avLst>
              <a:gd name="adj" fmla="val 25795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6931" name="AutoShape 67"/>
          <p:cNvSpPr>
            <a:spLocks noChangeArrowheads="1"/>
          </p:cNvSpPr>
          <p:nvPr/>
        </p:nvSpPr>
        <p:spPr bwMode="auto">
          <a:xfrm>
            <a:off x="5562600" y="3111500"/>
            <a:ext cx="304800" cy="1295400"/>
          </a:xfrm>
          <a:prstGeom prst="can">
            <a:avLst>
              <a:gd name="adj" fmla="val 25795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6932" name="AutoShape 68"/>
          <p:cNvSpPr>
            <a:spLocks noChangeArrowheads="1"/>
          </p:cNvSpPr>
          <p:nvPr/>
        </p:nvSpPr>
        <p:spPr bwMode="auto">
          <a:xfrm>
            <a:off x="5829300" y="3708400"/>
            <a:ext cx="304800" cy="762000"/>
          </a:xfrm>
          <a:prstGeom prst="can">
            <a:avLst>
              <a:gd name="adj" fmla="val 3177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3" name="AutoShape 69"/>
          <p:cNvSpPr>
            <a:spLocks noChangeArrowheads="1"/>
          </p:cNvSpPr>
          <p:nvPr/>
        </p:nvSpPr>
        <p:spPr bwMode="auto">
          <a:xfrm>
            <a:off x="5524500" y="3797300"/>
            <a:ext cx="304800" cy="762000"/>
          </a:xfrm>
          <a:prstGeom prst="can">
            <a:avLst>
              <a:gd name="adj" fmla="val 3177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4" name="AutoShape 70"/>
          <p:cNvSpPr>
            <a:spLocks noChangeArrowheads="1"/>
          </p:cNvSpPr>
          <p:nvPr/>
        </p:nvSpPr>
        <p:spPr bwMode="auto">
          <a:xfrm>
            <a:off x="5181600" y="3721100"/>
            <a:ext cx="304800" cy="762000"/>
          </a:xfrm>
          <a:prstGeom prst="can">
            <a:avLst>
              <a:gd name="adj" fmla="val 3177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5" name="AutoShape 71"/>
          <p:cNvSpPr>
            <a:spLocks noChangeArrowheads="1"/>
          </p:cNvSpPr>
          <p:nvPr/>
        </p:nvSpPr>
        <p:spPr bwMode="auto">
          <a:xfrm>
            <a:off x="5702300" y="44704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6" name="AutoShape 72"/>
          <p:cNvSpPr>
            <a:spLocks noChangeArrowheads="1"/>
          </p:cNvSpPr>
          <p:nvPr/>
        </p:nvSpPr>
        <p:spPr bwMode="auto">
          <a:xfrm>
            <a:off x="5384800" y="44577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7" name="AutoShape 73"/>
          <p:cNvSpPr>
            <a:spLocks noChangeArrowheads="1"/>
          </p:cNvSpPr>
          <p:nvPr/>
        </p:nvSpPr>
        <p:spPr bwMode="auto">
          <a:xfrm>
            <a:off x="5041900" y="43815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8" name="AutoShape 74"/>
          <p:cNvSpPr>
            <a:spLocks noChangeArrowheads="1"/>
          </p:cNvSpPr>
          <p:nvPr/>
        </p:nvSpPr>
        <p:spPr bwMode="auto">
          <a:xfrm>
            <a:off x="4826000" y="41783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39" name="AutoShape 75"/>
          <p:cNvSpPr>
            <a:spLocks noChangeArrowheads="1"/>
          </p:cNvSpPr>
          <p:nvPr/>
        </p:nvSpPr>
        <p:spPr bwMode="auto">
          <a:xfrm>
            <a:off x="6057900" y="44069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40" name="AutoShape 76"/>
          <p:cNvSpPr>
            <a:spLocks noChangeArrowheads="1"/>
          </p:cNvSpPr>
          <p:nvPr/>
        </p:nvSpPr>
        <p:spPr bwMode="auto">
          <a:xfrm>
            <a:off x="6210300" y="4178300"/>
            <a:ext cx="342900" cy="228600"/>
          </a:xfrm>
          <a:prstGeom prst="can">
            <a:avLst>
              <a:gd name="adj" fmla="val 4583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6941" name="Rectangle 77"/>
          <p:cNvSpPr>
            <a:spLocks noChangeArrowheads="1"/>
          </p:cNvSpPr>
          <p:nvPr/>
        </p:nvSpPr>
        <p:spPr bwMode="auto">
          <a:xfrm>
            <a:off x="76200" y="457200"/>
            <a:ext cx="4038600" cy="609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a typeface="宋体" charset="-122"/>
              </a:rPr>
              <a:t>?</a:t>
            </a:r>
          </a:p>
        </p:txBody>
      </p:sp>
      <p:sp>
        <p:nvSpPr>
          <p:cNvPr id="215064" name="Rectangle 82"/>
          <p:cNvSpPr>
            <a:spLocks noChangeArrowheads="1"/>
          </p:cNvSpPr>
          <p:nvPr/>
        </p:nvSpPr>
        <p:spPr bwMode="auto">
          <a:xfrm>
            <a:off x="-152400" y="1524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4200" b="1">
                <a:solidFill>
                  <a:srgbClr val="0066FF"/>
                </a:solidFill>
              </a:rPr>
              <a:t>Non-Parametric Density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3" grpId="0" animBg="1"/>
      <p:bldP spid="36924" grpId="0" animBg="1"/>
      <p:bldP spid="36925" grpId="0" animBg="1"/>
      <p:bldP spid="36926" grpId="0" animBg="1"/>
      <p:bldP spid="36927" grpId="0" animBg="1"/>
      <p:bldP spid="36928" grpId="0" animBg="1"/>
      <p:bldP spid="36929" grpId="0" animBg="1"/>
      <p:bldP spid="36930" grpId="0" animBg="1"/>
      <p:bldP spid="36931" grpId="0" animBg="1"/>
      <p:bldP spid="36932" grpId="0" animBg="1"/>
      <p:bldP spid="36933" grpId="0" animBg="1"/>
      <p:bldP spid="36934" grpId="0" animBg="1"/>
      <p:bldP spid="36935" grpId="0" animBg="1"/>
      <p:bldP spid="36936" grpId="0" animBg="1"/>
      <p:bldP spid="36937" grpId="0" animBg="1"/>
      <p:bldP spid="36938" grpId="0" animBg="1"/>
      <p:bldP spid="36939" grpId="0" animBg="1"/>
      <p:bldP spid="36940" grpId="0" animBg="1"/>
      <p:bldP spid="369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7"/>
          <p:cNvGrpSpPr>
            <a:grpSpLocks/>
          </p:cNvGrpSpPr>
          <p:nvPr/>
        </p:nvGrpSpPr>
        <p:grpSpPr bwMode="auto">
          <a:xfrm>
            <a:off x="4419600" y="3352800"/>
            <a:ext cx="4191000" cy="1981200"/>
            <a:chOff x="2784" y="2640"/>
            <a:chExt cx="2640" cy="1248"/>
          </a:xfrm>
        </p:grpSpPr>
        <p:sp>
          <p:nvSpPr>
            <p:cNvPr id="1037" name="AutoShape 68"/>
            <p:cNvSpPr>
              <a:spLocks noChangeArrowheads="1"/>
            </p:cNvSpPr>
            <p:nvPr/>
          </p:nvSpPr>
          <p:spPr bwMode="auto">
            <a:xfrm rot="20758719" flipV="1">
              <a:off x="2832" y="2688"/>
              <a:ext cx="2592" cy="1200"/>
            </a:xfrm>
            <a:prstGeom prst="parallelogram">
              <a:avLst>
                <a:gd name="adj" fmla="val 547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38" name="Oval 69"/>
            <p:cNvSpPr>
              <a:spLocks noChangeArrowheads="1"/>
            </p:cNvSpPr>
            <p:nvPr/>
          </p:nvSpPr>
          <p:spPr bwMode="auto">
            <a:xfrm rot="-664990">
              <a:off x="3368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39" name="Oval 70"/>
            <p:cNvSpPr>
              <a:spLocks noChangeArrowheads="1"/>
            </p:cNvSpPr>
            <p:nvPr/>
          </p:nvSpPr>
          <p:spPr bwMode="auto">
            <a:xfrm rot="-664990">
              <a:off x="3456" y="320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0" name="Oval 71"/>
            <p:cNvSpPr>
              <a:spLocks noChangeArrowheads="1"/>
            </p:cNvSpPr>
            <p:nvPr/>
          </p:nvSpPr>
          <p:spPr bwMode="auto">
            <a:xfrm rot="-664990">
              <a:off x="3592" y="316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1" name="Oval 72"/>
            <p:cNvSpPr>
              <a:spLocks noChangeArrowheads="1"/>
            </p:cNvSpPr>
            <p:nvPr/>
          </p:nvSpPr>
          <p:spPr bwMode="auto">
            <a:xfrm rot="-664990">
              <a:off x="3416" y="30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2" name="Oval 73"/>
            <p:cNvSpPr>
              <a:spLocks noChangeArrowheads="1"/>
            </p:cNvSpPr>
            <p:nvPr/>
          </p:nvSpPr>
          <p:spPr bwMode="auto">
            <a:xfrm rot="-664990">
              <a:off x="3536" y="30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3" name="Oval 74"/>
            <p:cNvSpPr>
              <a:spLocks noChangeArrowheads="1"/>
            </p:cNvSpPr>
            <p:nvPr/>
          </p:nvSpPr>
          <p:spPr bwMode="auto">
            <a:xfrm rot="-664990">
              <a:off x="3632" y="30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4" name="Oval 75"/>
            <p:cNvSpPr>
              <a:spLocks noChangeArrowheads="1"/>
            </p:cNvSpPr>
            <p:nvPr/>
          </p:nvSpPr>
          <p:spPr bwMode="auto">
            <a:xfrm rot="-664990">
              <a:off x="3504" y="312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5" name="Oval 76"/>
            <p:cNvSpPr>
              <a:spLocks noChangeArrowheads="1"/>
            </p:cNvSpPr>
            <p:nvPr/>
          </p:nvSpPr>
          <p:spPr bwMode="auto">
            <a:xfrm rot="-664990">
              <a:off x="3323" y="329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6" name="Oval 77"/>
            <p:cNvSpPr>
              <a:spLocks noChangeArrowheads="1"/>
            </p:cNvSpPr>
            <p:nvPr/>
          </p:nvSpPr>
          <p:spPr bwMode="auto">
            <a:xfrm rot="-664990">
              <a:off x="3208" y="3199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7" name="Oval 78"/>
            <p:cNvSpPr>
              <a:spLocks noChangeArrowheads="1"/>
            </p:cNvSpPr>
            <p:nvPr/>
          </p:nvSpPr>
          <p:spPr bwMode="auto">
            <a:xfrm rot="-664990">
              <a:off x="3216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8" name="Oval 79"/>
            <p:cNvSpPr>
              <a:spLocks noChangeArrowheads="1"/>
            </p:cNvSpPr>
            <p:nvPr/>
          </p:nvSpPr>
          <p:spPr bwMode="auto">
            <a:xfrm rot="-664990">
              <a:off x="3347" y="298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49" name="Oval 80"/>
            <p:cNvSpPr>
              <a:spLocks noChangeArrowheads="1"/>
            </p:cNvSpPr>
            <p:nvPr/>
          </p:nvSpPr>
          <p:spPr bwMode="auto">
            <a:xfrm rot="-664990">
              <a:off x="3003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0" name="Oval 81"/>
            <p:cNvSpPr>
              <a:spLocks noChangeArrowheads="1"/>
            </p:cNvSpPr>
            <p:nvPr/>
          </p:nvSpPr>
          <p:spPr bwMode="auto">
            <a:xfrm rot="-664990">
              <a:off x="2784" y="30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1" name="Oval 82"/>
            <p:cNvSpPr>
              <a:spLocks noChangeArrowheads="1"/>
            </p:cNvSpPr>
            <p:nvPr/>
          </p:nvSpPr>
          <p:spPr bwMode="auto">
            <a:xfrm rot="-664990">
              <a:off x="3120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2" name="Oval 83"/>
            <p:cNvSpPr>
              <a:spLocks noChangeArrowheads="1"/>
            </p:cNvSpPr>
            <p:nvPr/>
          </p:nvSpPr>
          <p:spPr bwMode="auto">
            <a:xfrm rot="-664990">
              <a:off x="3491" y="28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3" name="Oval 84"/>
            <p:cNvSpPr>
              <a:spLocks noChangeArrowheads="1"/>
            </p:cNvSpPr>
            <p:nvPr/>
          </p:nvSpPr>
          <p:spPr bwMode="auto">
            <a:xfrm rot="-664990">
              <a:off x="3195" y="344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4" name="Oval 85"/>
            <p:cNvSpPr>
              <a:spLocks noChangeArrowheads="1"/>
            </p:cNvSpPr>
            <p:nvPr/>
          </p:nvSpPr>
          <p:spPr bwMode="auto">
            <a:xfrm rot="-664990">
              <a:off x="3435" y="369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5" name="Oval 86"/>
            <p:cNvSpPr>
              <a:spLocks noChangeArrowheads="1"/>
            </p:cNvSpPr>
            <p:nvPr/>
          </p:nvSpPr>
          <p:spPr bwMode="auto">
            <a:xfrm rot="-664990">
              <a:off x="3435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6" name="Oval 87"/>
            <p:cNvSpPr>
              <a:spLocks noChangeArrowheads="1"/>
            </p:cNvSpPr>
            <p:nvPr/>
          </p:nvSpPr>
          <p:spPr bwMode="auto">
            <a:xfrm rot="-664990">
              <a:off x="4011" y="383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7" name="Oval 88"/>
            <p:cNvSpPr>
              <a:spLocks noChangeArrowheads="1"/>
            </p:cNvSpPr>
            <p:nvPr/>
          </p:nvSpPr>
          <p:spPr bwMode="auto">
            <a:xfrm rot="-664990">
              <a:off x="3840" y="355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8" name="Oval 89"/>
            <p:cNvSpPr>
              <a:spLocks noChangeArrowheads="1"/>
            </p:cNvSpPr>
            <p:nvPr/>
          </p:nvSpPr>
          <p:spPr bwMode="auto">
            <a:xfrm rot="-664990">
              <a:off x="4035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59" name="Oval 90"/>
            <p:cNvSpPr>
              <a:spLocks noChangeArrowheads="1"/>
            </p:cNvSpPr>
            <p:nvPr/>
          </p:nvSpPr>
          <p:spPr bwMode="auto">
            <a:xfrm rot="-664990">
              <a:off x="4163" y="30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0" name="Oval 91"/>
            <p:cNvSpPr>
              <a:spLocks noChangeArrowheads="1"/>
            </p:cNvSpPr>
            <p:nvPr/>
          </p:nvSpPr>
          <p:spPr bwMode="auto">
            <a:xfrm rot="-664990">
              <a:off x="4211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1" name="Oval 92"/>
            <p:cNvSpPr>
              <a:spLocks noChangeArrowheads="1"/>
            </p:cNvSpPr>
            <p:nvPr/>
          </p:nvSpPr>
          <p:spPr bwMode="auto">
            <a:xfrm rot="-664990">
              <a:off x="4136" y="326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2" name="Oval 93"/>
            <p:cNvSpPr>
              <a:spLocks noChangeArrowheads="1"/>
            </p:cNvSpPr>
            <p:nvPr/>
          </p:nvSpPr>
          <p:spPr bwMode="auto">
            <a:xfrm rot="-664990">
              <a:off x="4403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3" name="Oval 94"/>
            <p:cNvSpPr>
              <a:spLocks noChangeArrowheads="1"/>
            </p:cNvSpPr>
            <p:nvPr/>
          </p:nvSpPr>
          <p:spPr bwMode="auto">
            <a:xfrm rot="-664990">
              <a:off x="4315" y="32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4" name="Oval 95"/>
            <p:cNvSpPr>
              <a:spLocks noChangeArrowheads="1"/>
            </p:cNvSpPr>
            <p:nvPr/>
          </p:nvSpPr>
          <p:spPr bwMode="auto">
            <a:xfrm rot="-664990">
              <a:off x="435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5" name="Oval 96"/>
            <p:cNvSpPr>
              <a:spLocks noChangeArrowheads="1"/>
            </p:cNvSpPr>
            <p:nvPr/>
          </p:nvSpPr>
          <p:spPr bwMode="auto">
            <a:xfrm rot="-664990">
              <a:off x="2992" y="3255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6" name="Oval 97"/>
            <p:cNvSpPr>
              <a:spLocks noChangeArrowheads="1"/>
            </p:cNvSpPr>
            <p:nvPr/>
          </p:nvSpPr>
          <p:spPr bwMode="auto">
            <a:xfrm rot="-664990">
              <a:off x="3835" y="307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7" name="Oval 98"/>
            <p:cNvSpPr>
              <a:spLocks noChangeArrowheads="1"/>
            </p:cNvSpPr>
            <p:nvPr/>
          </p:nvSpPr>
          <p:spPr bwMode="auto">
            <a:xfrm rot="-664990">
              <a:off x="3819" y="320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8" name="Oval 99"/>
            <p:cNvSpPr>
              <a:spLocks noChangeArrowheads="1"/>
            </p:cNvSpPr>
            <p:nvPr/>
          </p:nvSpPr>
          <p:spPr bwMode="auto">
            <a:xfrm rot="-664990">
              <a:off x="4368" y="283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69" name="Oval 100"/>
            <p:cNvSpPr>
              <a:spLocks noChangeArrowheads="1"/>
            </p:cNvSpPr>
            <p:nvPr/>
          </p:nvSpPr>
          <p:spPr bwMode="auto">
            <a:xfrm rot="-664990">
              <a:off x="3648" y="292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0" name="Oval 101"/>
            <p:cNvSpPr>
              <a:spLocks noChangeArrowheads="1"/>
            </p:cNvSpPr>
            <p:nvPr/>
          </p:nvSpPr>
          <p:spPr bwMode="auto">
            <a:xfrm rot="-664990">
              <a:off x="3600" y="335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1" name="Oval 102"/>
            <p:cNvSpPr>
              <a:spLocks noChangeArrowheads="1"/>
            </p:cNvSpPr>
            <p:nvPr/>
          </p:nvSpPr>
          <p:spPr bwMode="auto">
            <a:xfrm rot="-664990">
              <a:off x="4003" y="3391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2" name="Oval 103"/>
            <p:cNvSpPr>
              <a:spLocks noChangeArrowheads="1"/>
            </p:cNvSpPr>
            <p:nvPr/>
          </p:nvSpPr>
          <p:spPr bwMode="auto">
            <a:xfrm rot="-664990">
              <a:off x="4320" y="345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3" name="Oval 104"/>
            <p:cNvSpPr>
              <a:spLocks noChangeArrowheads="1"/>
            </p:cNvSpPr>
            <p:nvPr/>
          </p:nvSpPr>
          <p:spPr bwMode="auto">
            <a:xfrm rot="-664990">
              <a:off x="4827" y="3543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4" name="Oval 105"/>
            <p:cNvSpPr>
              <a:spLocks noChangeArrowheads="1"/>
            </p:cNvSpPr>
            <p:nvPr/>
          </p:nvSpPr>
          <p:spPr bwMode="auto">
            <a:xfrm rot="-664990">
              <a:off x="5259" y="3504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5" name="Oval 106"/>
            <p:cNvSpPr>
              <a:spLocks noChangeArrowheads="1"/>
            </p:cNvSpPr>
            <p:nvPr/>
          </p:nvSpPr>
          <p:spPr bwMode="auto">
            <a:xfrm rot="-664990">
              <a:off x="5019" y="316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6" name="Oval 107"/>
            <p:cNvSpPr>
              <a:spLocks noChangeArrowheads="1"/>
            </p:cNvSpPr>
            <p:nvPr/>
          </p:nvSpPr>
          <p:spPr bwMode="auto">
            <a:xfrm rot="-664990">
              <a:off x="4704" y="2976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7" name="Oval 108"/>
            <p:cNvSpPr>
              <a:spLocks noChangeArrowheads="1"/>
            </p:cNvSpPr>
            <p:nvPr/>
          </p:nvSpPr>
          <p:spPr bwMode="auto">
            <a:xfrm rot="-664990">
              <a:off x="4176" y="2688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8" name="Oval 109"/>
            <p:cNvSpPr>
              <a:spLocks noChangeArrowheads="1"/>
            </p:cNvSpPr>
            <p:nvPr/>
          </p:nvSpPr>
          <p:spPr bwMode="auto">
            <a:xfrm rot="-664990">
              <a:off x="4608" y="3312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79" name="Oval 110"/>
            <p:cNvSpPr>
              <a:spLocks noChangeArrowheads="1"/>
            </p:cNvSpPr>
            <p:nvPr/>
          </p:nvSpPr>
          <p:spPr bwMode="auto">
            <a:xfrm rot="-664990">
              <a:off x="3984" y="288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80" name="Oval 111"/>
            <p:cNvSpPr>
              <a:spLocks noChangeArrowheads="1"/>
            </p:cNvSpPr>
            <p:nvPr/>
          </p:nvSpPr>
          <p:spPr bwMode="auto">
            <a:xfrm rot="-664990">
              <a:off x="4560" y="2640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81" name="Oval 112"/>
            <p:cNvSpPr>
              <a:spLocks noChangeArrowheads="1"/>
            </p:cNvSpPr>
            <p:nvPr/>
          </p:nvSpPr>
          <p:spPr bwMode="auto">
            <a:xfrm rot="-664990">
              <a:off x="4443" y="3687"/>
              <a:ext cx="117" cy="5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b="1" i="1" smtClean="0">
                <a:solidFill>
                  <a:srgbClr val="FF0000"/>
                </a:solidFill>
              </a:rPr>
              <a:t>Parametric</a:t>
            </a:r>
            <a:r>
              <a:rPr lang="en-US" altLang="he-IL" b="1" smtClean="0">
                <a:solidFill>
                  <a:srgbClr val="0066FF"/>
                </a:solidFill>
              </a:rPr>
              <a:t> Density Estimation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506413" y="1752600"/>
            <a:ext cx="825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u="sng">
                <a:solidFill>
                  <a:srgbClr val="9900CC"/>
                </a:solidFill>
                <a:ea typeface="宋体" charset="-122"/>
              </a:rPr>
              <a:t>Assumption</a:t>
            </a:r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 : The data points are sampled from an underlying PDF</a:t>
            </a:r>
          </a:p>
        </p:txBody>
      </p:sp>
      <p:pic>
        <p:nvPicPr>
          <p:cNvPr id="1030" name="Picture 50" descr="Just-a-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4114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51"/>
          <p:cNvSpPr txBox="1">
            <a:spLocks noChangeArrowheads="1"/>
          </p:cNvSpPr>
          <p:nvPr/>
        </p:nvSpPr>
        <p:spPr bwMode="auto">
          <a:xfrm>
            <a:off x="609600" y="5699125"/>
            <a:ext cx="330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Assumed Underlying PDF</a:t>
            </a:r>
          </a:p>
        </p:txBody>
      </p:sp>
      <p:graphicFrame>
        <p:nvGraphicFramePr>
          <p:cNvPr id="38973" name="Object 61"/>
          <p:cNvGraphicFramePr>
            <a:graphicFrameLocks noChangeAspect="1"/>
          </p:cNvGraphicFramePr>
          <p:nvPr/>
        </p:nvGraphicFramePr>
        <p:xfrm>
          <a:off x="2362200" y="2209800"/>
          <a:ext cx="4114800" cy="1406525"/>
        </p:xfrm>
        <a:graphic>
          <a:graphicData uri="http://schemas.openxmlformats.org/presentationml/2006/ole">
            <p:oleObj spid="_x0000_s1026" name="Equation" r:id="rId5" imgW="1485720" imgH="507960" progId="">
              <p:embed/>
            </p:oleObj>
          </a:graphicData>
        </a:graphic>
      </p:graphicFrame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3810000" y="4724400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Estimate</a:t>
            </a:r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 flipV="1">
            <a:off x="4114800" y="3200400"/>
            <a:ext cx="6858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 flipV="1">
            <a:off x="4343400" y="2514600"/>
            <a:ext cx="160020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 flipV="1">
            <a:off x="4572000" y="2895600"/>
            <a:ext cx="1371600" cy="1905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Text Box 114"/>
          <p:cNvSpPr txBox="1">
            <a:spLocks noChangeArrowheads="1"/>
          </p:cNvSpPr>
          <p:nvPr/>
        </p:nvSpPr>
        <p:spPr bwMode="auto">
          <a:xfrm>
            <a:off x="5392738" y="5699125"/>
            <a:ext cx="245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CC"/>
                </a:solidFill>
                <a:ea typeface="宋体" charset="-122"/>
              </a:rPr>
              <a:t>Real Data Samples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4" grpId="0" autoUpdateAnimBg="0"/>
      <p:bldP spid="38975" grpId="0" animBg="1"/>
      <p:bldP spid="38976" grpId="0" animBg="1"/>
      <p:bldP spid="389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Kernel Density Estimation</a:t>
            </a:r>
            <a:br>
              <a:rPr lang="en-US" altLang="he-IL" sz="4000" b="1" smtClean="0">
                <a:solidFill>
                  <a:srgbClr val="0066FF"/>
                </a:solidFill>
              </a:rPr>
            </a:br>
            <a:r>
              <a:rPr lang="en-US" altLang="he-IL" sz="2400" b="1" smtClean="0">
                <a:solidFill>
                  <a:srgbClr val="0066FF"/>
                </a:solidFill>
              </a:rPr>
              <a:t>Parzen Windows - General Framework</a:t>
            </a:r>
            <a:endParaRPr lang="en-US" altLang="he-IL" b="1" smtClean="0">
              <a:solidFill>
                <a:srgbClr val="0066FF"/>
              </a:solidFill>
            </a:endParaRPr>
          </a:p>
        </p:txBody>
      </p:sp>
      <p:graphicFrame>
        <p:nvGraphicFramePr>
          <p:cNvPr id="2050" name="Object 72"/>
          <p:cNvGraphicFramePr>
            <a:graphicFrameLocks noChangeAspect="1"/>
          </p:cNvGraphicFramePr>
          <p:nvPr/>
        </p:nvGraphicFramePr>
        <p:xfrm>
          <a:off x="1543050" y="1676400"/>
          <a:ext cx="2095500" cy="685800"/>
        </p:xfrm>
        <a:graphic>
          <a:graphicData uri="http://schemas.openxmlformats.org/presentationml/2006/ole">
            <p:oleObj spid="_x0000_s2050" name="Equation" r:id="rId4" imgW="1320480" imgH="431640" progId="">
              <p:embed/>
            </p:oleObj>
          </a:graphicData>
        </a:graphic>
      </p:graphicFrame>
      <p:sp>
        <p:nvSpPr>
          <p:cNvPr id="43081" name="Text Box 73"/>
          <p:cNvSpPr txBox="1">
            <a:spLocks noChangeArrowheads="1"/>
          </p:cNvSpPr>
          <p:nvPr/>
        </p:nvSpPr>
        <p:spPr bwMode="auto">
          <a:xfrm>
            <a:off x="1219200" y="2971800"/>
            <a:ext cx="23082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u="sng">
                <a:solidFill>
                  <a:srgbClr val="CC3300"/>
                </a:solidFill>
                <a:ea typeface="宋体" charset="-122"/>
              </a:rPr>
              <a:t>Kernel Properties:</a:t>
            </a: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Normalized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Symmetric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Exponential weight </a:t>
            </a:r>
            <a:br>
              <a:rPr lang="en-US" altLang="zh-CN">
                <a:solidFill>
                  <a:srgbClr val="CC3300"/>
                </a:solidFill>
                <a:ea typeface="宋体" charset="-122"/>
              </a:rPr>
            </a:br>
            <a:r>
              <a:rPr lang="en-US" altLang="zh-CN">
                <a:solidFill>
                  <a:srgbClr val="CC3300"/>
                </a:solidFill>
                <a:ea typeface="宋体" charset="-122"/>
              </a:rPr>
              <a:t>  decay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???</a:t>
            </a:r>
          </a:p>
        </p:txBody>
      </p:sp>
      <p:graphicFrame>
        <p:nvGraphicFramePr>
          <p:cNvPr id="43082" name="Object 74"/>
          <p:cNvGraphicFramePr>
            <a:graphicFrameLocks noChangeAspect="1"/>
          </p:cNvGraphicFramePr>
          <p:nvPr/>
        </p:nvGraphicFramePr>
        <p:xfrm>
          <a:off x="3898900" y="3192463"/>
          <a:ext cx="1600200" cy="715962"/>
        </p:xfrm>
        <a:graphic>
          <a:graphicData uri="http://schemas.openxmlformats.org/presentationml/2006/ole">
            <p:oleObj spid="_x0000_s2051" name="Equation" r:id="rId5" imgW="850680" imgH="380880" progId="">
              <p:embed/>
            </p:oleObj>
          </a:graphicData>
        </a:graphic>
      </p:graphicFrame>
      <p:graphicFrame>
        <p:nvGraphicFramePr>
          <p:cNvPr id="43083" name="Object 75"/>
          <p:cNvGraphicFramePr>
            <a:graphicFrameLocks noChangeAspect="1"/>
          </p:cNvGraphicFramePr>
          <p:nvPr/>
        </p:nvGraphicFramePr>
        <p:xfrm>
          <a:off x="3886200" y="3962400"/>
          <a:ext cx="1752600" cy="709613"/>
        </p:xfrm>
        <a:graphic>
          <a:graphicData uri="http://schemas.openxmlformats.org/presentationml/2006/ole">
            <p:oleObj spid="_x0000_s2052" name="Equation" r:id="rId6" imgW="939600" imgH="380880" progId="">
              <p:embed/>
            </p:oleObj>
          </a:graphicData>
        </a:graphic>
      </p:graphicFrame>
      <p:graphicFrame>
        <p:nvGraphicFramePr>
          <p:cNvPr id="43084" name="Object 76"/>
          <p:cNvGraphicFramePr>
            <a:graphicFrameLocks noChangeAspect="1"/>
          </p:cNvGraphicFramePr>
          <p:nvPr/>
        </p:nvGraphicFramePr>
        <p:xfrm>
          <a:off x="3886200" y="4775200"/>
          <a:ext cx="2133600" cy="788988"/>
        </p:xfrm>
        <a:graphic>
          <a:graphicData uri="http://schemas.openxmlformats.org/presentationml/2006/ole">
            <p:oleObj spid="_x0000_s2053" name="Equation" r:id="rId7" imgW="1066680" imgH="393480" progId="">
              <p:embed/>
            </p:oleObj>
          </a:graphicData>
        </a:graphic>
      </p:graphicFrame>
      <p:graphicFrame>
        <p:nvGraphicFramePr>
          <p:cNvPr id="43085" name="Object 77"/>
          <p:cNvGraphicFramePr>
            <a:graphicFrameLocks noChangeAspect="1"/>
          </p:cNvGraphicFramePr>
          <p:nvPr/>
        </p:nvGraphicFramePr>
        <p:xfrm>
          <a:off x="3886200" y="5689600"/>
          <a:ext cx="1905000" cy="635000"/>
        </p:xfrm>
        <a:graphic>
          <a:graphicData uri="http://schemas.openxmlformats.org/presentationml/2006/ole">
            <p:oleObj spid="_x0000_s2054" name="Equation" r:id="rId8" imgW="1143000" imgH="380880" progId="">
              <p:embed/>
            </p:oleObj>
          </a:graphicData>
        </a:graphic>
      </p:graphicFrame>
      <p:sp>
        <p:nvSpPr>
          <p:cNvPr id="2057" name="Rectangle 78"/>
          <p:cNvSpPr>
            <a:spLocks noChangeArrowheads="1"/>
          </p:cNvSpPr>
          <p:nvPr/>
        </p:nvSpPr>
        <p:spPr bwMode="auto">
          <a:xfrm>
            <a:off x="3962400" y="1828800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A function of some finite number of data points</a:t>
            </a:r>
          </a:p>
          <a:p>
            <a:r>
              <a:rPr lang="en-US" altLang="zh-CN" i="1">
                <a:solidFill>
                  <a:srgbClr val="CC3300"/>
                </a:solidFill>
                <a:ea typeface="宋体" charset="-122"/>
              </a:rPr>
              <a:t>x</a:t>
            </a:r>
            <a:r>
              <a:rPr lang="en-US" altLang="zh-CN" i="1" baseline="-25000">
                <a:solidFill>
                  <a:srgbClr val="CC3300"/>
                </a:solidFill>
                <a:ea typeface="宋体" charset="-122"/>
              </a:rPr>
              <a:t>1</a:t>
            </a:r>
            <a:r>
              <a:rPr lang="en-US" altLang="zh-CN">
                <a:solidFill>
                  <a:srgbClr val="CC3300"/>
                </a:solidFill>
                <a:ea typeface="宋体" charset="-122"/>
              </a:rPr>
              <a:t>…</a:t>
            </a:r>
            <a:r>
              <a:rPr lang="en-US" altLang="zh-CN" i="1">
                <a:solidFill>
                  <a:srgbClr val="CC3300"/>
                </a:solidFill>
                <a:ea typeface="宋体" charset="-122"/>
              </a:rPr>
              <a:t>x</a:t>
            </a:r>
            <a:r>
              <a:rPr lang="en-US" altLang="zh-CN" i="1" baseline="-25000">
                <a:solidFill>
                  <a:srgbClr val="CC3300"/>
                </a:solidFill>
                <a:ea typeface="宋体" charset="-122"/>
              </a:rPr>
              <a:t>n</a:t>
            </a:r>
          </a:p>
        </p:txBody>
      </p:sp>
      <p:grpSp>
        <p:nvGrpSpPr>
          <p:cNvPr id="2058" name="Group 79"/>
          <p:cNvGrpSpPr>
            <a:grpSpLocks/>
          </p:cNvGrpSpPr>
          <p:nvPr/>
        </p:nvGrpSpPr>
        <p:grpSpPr bwMode="auto">
          <a:xfrm>
            <a:off x="6553200" y="2133600"/>
            <a:ext cx="1066800" cy="1357313"/>
            <a:chOff x="432" y="2256"/>
            <a:chExt cx="672" cy="855"/>
          </a:xfrm>
        </p:grpSpPr>
        <p:grpSp>
          <p:nvGrpSpPr>
            <p:cNvPr id="2063" name="Group 80"/>
            <p:cNvGrpSpPr>
              <a:grpSpLocks/>
            </p:cNvGrpSpPr>
            <p:nvPr/>
          </p:nvGrpSpPr>
          <p:grpSpPr bwMode="auto">
            <a:xfrm>
              <a:off x="432" y="2256"/>
              <a:ext cx="672" cy="672"/>
              <a:chOff x="432" y="2256"/>
              <a:chExt cx="672" cy="672"/>
            </a:xfrm>
          </p:grpSpPr>
          <p:sp>
            <p:nvSpPr>
              <p:cNvPr id="2065" name="Rectangle 81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pic>
            <p:nvPicPr>
              <p:cNvPr id="2066" name="Picture 82" descr="Random Distribution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4" name="Text Box 83"/>
            <p:cNvSpPr txBox="1">
              <a:spLocks noChangeArrowheads="1"/>
            </p:cNvSpPr>
            <p:nvPr/>
          </p:nvSpPr>
          <p:spPr bwMode="auto">
            <a:xfrm>
              <a:off x="576" y="2880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charset="-122"/>
                </a:rPr>
                <a:t>Data</a:t>
              </a:r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6553200" y="2133600"/>
            <a:ext cx="533400" cy="533400"/>
            <a:chOff x="2936" y="1584"/>
            <a:chExt cx="336" cy="336"/>
          </a:xfrm>
        </p:grpSpPr>
        <p:sp>
          <p:nvSpPr>
            <p:cNvPr id="2060" name="Oval 8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061" name="Line 85"/>
            <p:cNvSpPr>
              <a:spLocks noChangeShapeType="1"/>
            </p:cNvSpPr>
            <p:nvPr/>
          </p:nvSpPr>
          <p:spPr bwMode="auto">
            <a:xfrm>
              <a:off x="3096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86"/>
            <p:cNvSpPr>
              <a:spLocks noChangeShapeType="1"/>
            </p:cNvSpPr>
            <p:nvPr/>
          </p:nvSpPr>
          <p:spPr bwMode="auto">
            <a:xfrm rot="-5400000">
              <a:off x="310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6 C 0.01789 0.00301 0.02935 0.00324 0.04862 0.00186 C 0.05226 0.00255 0.05643 0.00116 0.05973 0.00371 C 0.06268 0.00602 0.06528 0.01482 0.06528 0.01482 C 0.05851 0.02824 0.02101 0.01783 0.00695 0.01667 C -0.00034 0.01783 -0.01545 0.0176 -0.00694 0.03519 C -0.0052 0.03889 -0.00138 0.04005 0.00139 0.0426 C 0.00417 0.04491 0.00782 0.04422 0.01112 0.04445 C 0.02171 0.04537 0.03247 0.04561 0.04306 0.0463 C 0.05087 0.04769 0.05313 0.04746 0.05973 0.05 C 0.06251 0.05116 0.06806 0.05371 0.06806 0.05371 C 0.06893 0.05741 0.06997 0.06111 0.07084 0.06482 C 0.07171 0.06852 0.06528 0.06736 0.06251 0.06852 C 0.06112 0.06922 0.05834 0.07037 0.05834 0.07037 C 0.04202 0.06899 0.02605 0.0669 0.00973 0.06482 C 0.00608 0.06551 0.00174 0.06389 -0.00138 0.06667 C -0.00381 0.06899 -0.00416 0.07778 -0.00416 0.07778 C 0.00035 0.08704 0.00869 0.0882 0.01667 0.08889 C 0.04219 0.09098 0.04619 0.09074 0.06667 0.09074 " pathEditMode="relative" ptsTypes="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8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Kernel Density Estimation </a:t>
            </a:r>
            <a:br>
              <a:rPr lang="en-US" altLang="he-IL" sz="4000" b="1" smtClean="0">
                <a:solidFill>
                  <a:srgbClr val="0066FF"/>
                </a:solidFill>
              </a:rPr>
            </a:br>
            <a:r>
              <a:rPr lang="en-US" altLang="he-IL" sz="2400" b="1" smtClean="0">
                <a:solidFill>
                  <a:srgbClr val="0066FF"/>
                </a:solidFill>
              </a:rPr>
              <a:t>Parzen Windows - Function Forms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43050" y="1676400"/>
          <a:ext cx="2095500" cy="685800"/>
        </p:xfrm>
        <a:graphic>
          <a:graphicData uri="http://schemas.openxmlformats.org/presentationml/2006/ole">
            <p:oleObj spid="_x0000_s3074" name="Equation" r:id="rId4" imgW="1320480" imgH="431640" progId="">
              <p:embed/>
            </p:oleObj>
          </a:graphicData>
        </a:graphic>
      </p:graphicFrame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962400" y="1828800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A function of some finite number of data points</a:t>
            </a:r>
          </a:p>
          <a:p>
            <a:r>
              <a:rPr lang="en-US" altLang="zh-CN" i="1">
                <a:solidFill>
                  <a:srgbClr val="CC3300"/>
                </a:solidFill>
                <a:ea typeface="宋体" charset="-122"/>
              </a:rPr>
              <a:t>x</a:t>
            </a:r>
            <a:r>
              <a:rPr lang="en-US" altLang="zh-CN" i="1" baseline="-25000">
                <a:solidFill>
                  <a:srgbClr val="CC3300"/>
                </a:solidFill>
                <a:ea typeface="宋体" charset="-122"/>
              </a:rPr>
              <a:t>1</a:t>
            </a:r>
            <a:r>
              <a:rPr lang="en-US" altLang="zh-CN">
                <a:solidFill>
                  <a:srgbClr val="CC3300"/>
                </a:solidFill>
                <a:ea typeface="宋体" charset="-122"/>
              </a:rPr>
              <a:t>…</a:t>
            </a:r>
            <a:r>
              <a:rPr lang="en-US" altLang="zh-CN" i="1">
                <a:solidFill>
                  <a:srgbClr val="CC3300"/>
                </a:solidFill>
                <a:ea typeface="宋体" charset="-122"/>
              </a:rPr>
              <a:t>x</a:t>
            </a:r>
            <a:r>
              <a:rPr lang="en-US" altLang="zh-CN" i="1" baseline="-25000">
                <a:solidFill>
                  <a:srgbClr val="CC3300"/>
                </a:solidFill>
                <a:ea typeface="宋体" charset="-122"/>
              </a:rPr>
              <a:t>n</a:t>
            </a:r>
          </a:p>
        </p:txBody>
      </p:sp>
      <p:grpSp>
        <p:nvGrpSpPr>
          <p:cNvPr id="3079" name="Group 10"/>
          <p:cNvGrpSpPr>
            <a:grpSpLocks/>
          </p:cNvGrpSpPr>
          <p:nvPr/>
        </p:nvGrpSpPr>
        <p:grpSpPr bwMode="auto">
          <a:xfrm>
            <a:off x="6553200" y="2133600"/>
            <a:ext cx="1066800" cy="1357313"/>
            <a:chOff x="432" y="2256"/>
            <a:chExt cx="672" cy="855"/>
          </a:xfrm>
        </p:grpSpPr>
        <p:grpSp>
          <p:nvGrpSpPr>
            <p:cNvPr id="3090" name="Group 11"/>
            <p:cNvGrpSpPr>
              <a:grpSpLocks/>
            </p:cNvGrpSpPr>
            <p:nvPr/>
          </p:nvGrpSpPr>
          <p:grpSpPr bwMode="auto">
            <a:xfrm>
              <a:off x="432" y="2256"/>
              <a:ext cx="672" cy="672"/>
              <a:chOff x="432" y="2256"/>
              <a:chExt cx="672" cy="672"/>
            </a:xfrm>
          </p:grpSpPr>
          <p:sp>
            <p:nvSpPr>
              <p:cNvPr id="3092" name="Rectangle 12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pic>
            <p:nvPicPr>
              <p:cNvPr id="3093" name="Picture 13" descr="Random Distributio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91" name="Text Box 14"/>
            <p:cNvSpPr txBox="1">
              <a:spLocks noChangeArrowheads="1"/>
            </p:cNvSpPr>
            <p:nvPr/>
          </p:nvSpPr>
          <p:spPr bwMode="auto">
            <a:xfrm>
              <a:off x="576" y="2880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charset="-122"/>
                </a:rPr>
                <a:t>Data</a:t>
              </a:r>
            </a:p>
          </p:txBody>
        </p:sp>
      </p:grp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1295400" y="3429000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In practice one uses the forms:</a:t>
            </a:r>
          </a:p>
        </p:txBody>
      </p:sp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1335088" y="4038600"/>
          <a:ext cx="2132012" cy="842963"/>
        </p:xfrm>
        <a:graphic>
          <a:graphicData uri="http://schemas.openxmlformats.org/presentationml/2006/ole">
            <p:oleObj spid="_x0000_s3075" name="Equation" r:id="rId6" imgW="1091880" imgH="431640" progId="">
              <p:embed/>
            </p:oleObj>
          </a:graphicData>
        </a:graphic>
      </p:graphicFrame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498850" y="42545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or</a:t>
            </a:r>
          </a:p>
        </p:txBody>
      </p:sp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3960813" y="4206875"/>
          <a:ext cx="1830387" cy="530225"/>
        </p:xfrm>
        <a:graphic>
          <a:graphicData uri="http://schemas.openxmlformats.org/presentationml/2006/ole">
            <p:oleObj spid="_x0000_s3076" name="Equation" r:id="rId7" imgW="965160" imgH="279360" progId="">
              <p:embed/>
            </p:oleObj>
          </a:graphicData>
        </a:graphic>
      </p:graphicFrame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" y="5715000"/>
            <a:ext cx="368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Same function on each dimension </a:t>
            </a: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V="1">
            <a:off x="1676400" y="4648200"/>
            <a:ext cx="11430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 flipV="1">
            <a:off x="5029200" y="4648200"/>
            <a:ext cx="2286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4679950" y="57150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Function of vector length only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553200" y="2133600"/>
            <a:ext cx="533400" cy="533400"/>
            <a:chOff x="2936" y="1584"/>
            <a:chExt cx="336" cy="336"/>
          </a:xfrm>
        </p:grpSpPr>
        <p:sp>
          <p:nvSpPr>
            <p:cNvPr id="3087" name="Oval 29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3088" name="Line 30"/>
            <p:cNvSpPr>
              <a:spLocks noChangeShapeType="1"/>
            </p:cNvSpPr>
            <p:nvPr/>
          </p:nvSpPr>
          <p:spPr bwMode="auto">
            <a:xfrm>
              <a:off x="3096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31"/>
            <p:cNvSpPr>
              <a:spLocks noChangeShapeType="1"/>
            </p:cNvSpPr>
            <p:nvPr/>
          </p:nvSpPr>
          <p:spPr bwMode="auto">
            <a:xfrm rot="-5400000">
              <a:off x="310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6 C 0.01789 0.00301 0.02935 0.00324 0.04862 0.00186 C 0.05226 0.00255 0.05643 0.00116 0.05973 0.00371 C 0.06268 0.00602 0.06528 0.01482 0.06528 0.01482 C 0.05851 0.02824 0.02101 0.01783 0.00695 0.01667 C -0.00034 0.01783 -0.01545 0.0176 -0.00694 0.03519 C -0.0052 0.03889 -0.00138 0.04005 0.00139 0.0426 C 0.00417 0.04491 0.00782 0.04422 0.01112 0.04445 C 0.02171 0.04537 0.03247 0.04561 0.04306 0.0463 C 0.05087 0.04769 0.05313 0.04746 0.05973 0.05 C 0.06251 0.05116 0.06806 0.05371 0.06806 0.05371 C 0.06893 0.05741 0.06997 0.06111 0.07084 0.06482 C 0.07171 0.06852 0.06528 0.06736 0.06251 0.06852 C 0.06112 0.06922 0.05834 0.07037 0.05834 0.07037 C 0.04202 0.06899 0.02605 0.0669 0.00973 0.06482 C 0.00608 0.06551 0.00174 0.06389 -0.00138 0.06667 C -0.00381 0.06899 -0.00416 0.07778 -0.00416 0.07778 C 0.00035 0.08704 0.00869 0.0882 0.01667 0.08889 C 0.04219 0.09098 0.04619 0.09074 0.06667 0.09074 " pathEditMode="relative" ptsTypes="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/>
      <p:bldP spid="45077" grpId="0"/>
      <p:bldP spid="45079" grpId="0"/>
      <p:bldP spid="45080" grpId="0" animBg="1"/>
      <p:bldP spid="45081" grpId="0" animBg="1"/>
      <p:bldP spid="450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1" name="Picture 37" descr="Parabolo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766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0" name="Picture 36" descr="Gaussi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816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Kernel Density Estimation</a:t>
            </a:r>
            <a:br>
              <a:rPr lang="en-US" altLang="he-IL" sz="4000" b="1" smtClean="0">
                <a:solidFill>
                  <a:srgbClr val="0066FF"/>
                </a:solidFill>
              </a:rPr>
            </a:br>
            <a:r>
              <a:rPr lang="en-US" altLang="he-IL" sz="2400" b="1" smtClean="0">
                <a:solidFill>
                  <a:srgbClr val="0066FF"/>
                </a:solidFill>
              </a:rPr>
              <a:t>Various Kernels</a:t>
            </a:r>
            <a:endParaRPr lang="en-US" altLang="he-IL" b="1" smtClean="0">
              <a:solidFill>
                <a:srgbClr val="0066FF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543050" y="1676400"/>
          <a:ext cx="2095500" cy="685800"/>
        </p:xfrm>
        <a:graphic>
          <a:graphicData uri="http://schemas.openxmlformats.org/presentationml/2006/ole">
            <p:oleObj spid="_x0000_s4098" name="Equation" r:id="rId6" imgW="1320480" imgH="431640" progId="">
              <p:embed/>
            </p:oleObj>
          </a:graphicData>
        </a:graphic>
      </p:graphicFrame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3962400" y="1828800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A function of some finite number of data points</a:t>
            </a:r>
          </a:p>
          <a:p>
            <a:r>
              <a:rPr lang="en-US" altLang="zh-CN" i="1">
                <a:solidFill>
                  <a:srgbClr val="CC3300"/>
                </a:solidFill>
                <a:ea typeface="宋体" charset="-122"/>
              </a:rPr>
              <a:t>x</a:t>
            </a:r>
            <a:r>
              <a:rPr lang="en-US" altLang="zh-CN" i="1" baseline="-25000">
                <a:solidFill>
                  <a:srgbClr val="CC3300"/>
                </a:solidFill>
                <a:ea typeface="宋体" charset="-122"/>
              </a:rPr>
              <a:t>1</a:t>
            </a:r>
            <a:r>
              <a:rPr lang="en-US" altLang="zh-CN">
                <a:solidFill>
                  <a:srgbClr val="CC3300"/>
                </a:solidFill>
                <a:ea typeface="宋体" charset="-122"/>
              </a:rPr>
              <a:t>…</a:t>
            </a:r>
            <a:r>
              <a:rPr lang="en-US" altLang="zh-CN" i="1">
                <a:solidFill>
                  <a:srgbClr val="CC3300"/>
                </a:solidFill>
                <a:ea typeface="宋体" charset="-122"/>
              </a:rPr>
              <a:t>x</a:t>
            </a:r>
            <a:r>
              <a:rPr lang="en-US" altLang="zh-CN" i="1" baseline="-25000">
                <a:solidFill>
                  <a:srgbClr val="CC3300"/>
                </a:solidFill>
                <a:ea typeface="宋体" charset="-122"/>
              </a:rPr>
              <a:t>n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6629400" y="2286000"/>
            <a:ext cx="533400" cy="533400"/>
            <a:chOff x="2936" y="1584"/>
            <a:chExt cx="336" cy="336"/>
          </a:xfrm>
        </p:grpSpPr>
        <p:sp>
          <p:nvSpPr>
            <p:cNvPr id="4118" name="Oval 11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4119" name="Line 12"/>
            <p:cNvSpPr>
              <a:spLocks noChangeShapeType="1"/>
            </p:cNvSpPr>
            <p:nvPr/>
          </p:nvSpPr>
          <p:spPr bwMode="auto">
            <a:xfrm>
              <a:off x="3096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3"/>
            <p:cNvSpPr>
              <a:spLocks noChangeShapeType="1"/>
            </p:cNvSpPr>
            <p:nvPr/>
          </p:nvSpPr>
          <p:spPr bwMode="auto">
            <a:xfrm rot="-5400000">
              <a:off x="310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304800" y="3200400"/>
            <a:ext cx="24860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u="sng">
                <a:solidFill>
                  <a:srgbClr val="CC3300"/>
                </a:solidFill>
                <a:ea typeface="宋体" charset="-122"/>
              </a:rPr>
              <a:t>Examples:</a:t>
            </a:r>
          </a:p>
          <a:p>
            <a:endParaRPr lang="en-US" altLang="zh-CN" u="sng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Epanechnikov Kernel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Uniform Kernel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CC3300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CC3300"/>
                </a:solidFill>
                <a:ea typeface="宋体" charset="-122"/>
              </a:rPr>
              <a:t> Normal Kernel</a:t>
            </a:r>
          </a:p>
        </p:txBody>
      </p:sp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2743200" y="3479800"/>
          <a:ext cx="3657600" cy="960438"/>
        </p:xfrm>
        <a:graphic>
          <a:graphicData uri="http://schemas.openxmlformats.org/presentationml/2006/ole">
            <p:oleObj spid="_x0000_s4099" name="Equation" r:id="rId7" imgW="2133360" imgH="583920" progId="">
              <p:embed/>
            </p:oleObj>
          </a:graphicData>
        </a:graphic>
      </p:graphicFrame>
      <p:graphicFrame>
        <p:nvGraphicFramePr>
          <p:cNvPr id="47128" name="Object 24"/>
          <p:cNvGraphicFramePr>
            <a:graphicFrameLocks noChangeAspect="1"/>
          </p:cNvGraphicFramePr>
          <p:nvPr/>
        </p:nvGraphicFramePr>
        <p:xfrm>
          <a:off x="2806700" y="4622800"/>
          <a:ext cx="2819400" cy="823913"/>
        </p:xfrm>
        <a:graphic>
          <a:graphicData uri="http://schemas.openxmlformats.org/presentationml/2006/ole">
            <p:oleObj spid="_x0000_s4100" name="Equation" r:id="rId8" imgW="1650960" imgH="482400" progId="">
              <p:embed/>
            </p:oleObj>
          </a:graphicData>
        </a:graphic>
      </p:graphicFrame>
      <p:graphicFrame>
        <p:nvGraphicFramePr>
          <p:cNvPr id="47129" name="Object 25"/>
          <p:cNvGraphicFramePr>
            <a:graphicFrameLocks noChangeAspect="1"/>
          </p:cNvGraphicFramePr>
          <p:nvPr/>
        </p:nvGraphicFramePr>
        <p:xfrm>
          <a:off x="2819400" y="5778500"/>
          <a:ext cx="2500313" cy="658813"/>
        </p:xfrm>
        <a:graphic>
          <a:graphicData uri="http://schemas.openxmlformats.org/presentationml/2006/ole">
            <p:oleObj spid="_x0000_s4101" name="Equation" r:id="rId9" imgW="1638000" imgH="431640" progId="">
              <p:embed/>
            </p:oleObj>
          </a:graphicData>
        </a:graphic>
      </p:graphicFrame>
      <p:pic>
        <p:nvPicPr>
          <p:cNvPr id="47137" name="Picture 33" descr="Unifor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4419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9" name="Group 5"/>
          <p:cNvGrpSpPr>
            <a:grpSpLocks/>
          </p:cNvGrpSpPr>
          <p:nvPr/>
        </p:nvGrpSpPr>
        <p:grpSpPr bwMode="auto">
          <a:xfrm>
            <a:off x="6553200" y="2133600"/>
            <a:ext cx="1066800" cy="1357313"/>
            <a:chOff x="432" y="2256"/>
            <a:chExt cx="672" cy="855"/>
          </a:xfrm>
        </p:grpSpPr>
        <p:grpSp>
          <p:nvGrpSpPr>
            <p:cNvPr id="4114" name="Group 6"/>
            <p:cNvGrpSpPr>
              <a:grpSpLocks/>
            </p:cNvGrpSpPr>
            <p:nvPr/>
          </p:nvGrpSpPr>
          <p:grpSpPr bwMode="auto">
            <a:xfrm>
              <a:off x="432" y="2256"/>
              <a:ext cx="672" cy="672"/>
              <a:chOff x="432" y="2256"/>
              <a:chExt cx="672" cy="672"/>
            </a:xfrm>
          </p:grpSpPr>
          <p:sp>
            <p:nvSpPr>
              <p:cNvPr id="4116" name="Rectangle 7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pic>
            <p:nvPicPr>
              <p:cNvPr id="4117" name="Picture 8" descr="Random Distribution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576" y="2880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charset="-122"/>
                </a:rPr>
                <a:t>Data</a:t>
              </a:r>
            </a:p>
          </p:txBody>
        </p:sp>
      </p:grpSp>
      <p:grpSp>
        <p:nvGrpSpPr>
          <p:cNvPr id="4110" name="Group 38"/>
          <p:cNvGrpSpPr>
            <a:grpSpLocks/>
          </p:cNvGrpSpPr>
          <p:nvPr/>
        </p:nvGrpSpPr>
        <p:grpSpPr bwMode="auto">
          <a:xfrm>
            <a:off x="7162800" y="2754313"/>
            <a:ext cx="533400" cy="533400"/>
            <a:chOff x="2936" y="1584"/>
            <a:chExt cx="336" cy="336"/>
          </a:xfrm>
        </p:grpSpPr>
        <p:sp>
          <p:nvSpPr>
            <p:cNvPr id="4111" name="Oval 39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4112" name="Line 40"/>
            <p:cNvSpPr>
              <a:spLocks noChangeShapeType="1"/>
            </p:cNvSpPr>
            <p:nvPr/>
          </p:nvSpPr>
          <p:spPr bwMode="auto">
            <a:xfrm>
              <a:off x="3096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41"/>
            <p:cNvSpPr>
              <a:spLocks noChangeShapeType="1"/>
            </p:cNvSpPr>
            <p:nvPr/>
          </p:nvSpPr>
          <p:spPr bwMode="auto">
            <a:xfrm rot="-5400000">
              <a:off x="310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Kernel Density Estimation</a:t>
            </a:r>
          </a:p>
        </p:txBody>
      </p:sp>
      <p:sp>
        <p:nvSpPr>
          <p:cNvPr id="53251" name="AutoShape 3"/>
          <p:cNvSpPr>
            <a:spLocks/>
          </p:cNvSpPr>
          <p:nvPr/>
        </p:nvSpPr>
        <p:spPr bwMode="auto">
          <a:xfrm rot="5400000">
            <a:off x="4800600" y="-76200"/>
            <a:ext cx="457200" cy="1981200"/>
          </a:xfrm>
          <a:prstGeom prst="leftBrace">
            <a:avLst>
              <a:gd name="adj1" fmla="val 7256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090988" y="889000"/>
            <a:ext cx="185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ea typeface="宋体" charset="-122"/>
              </a:rPr>
              <a:t>Gradient</a:t>
            </a: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295400" y="1676400"/>
          <a:ext cx="2459038" cy="685800"/>
        </p:xfrm>
        <a:graphic>
          <a:graphicData uri="http://schemas.openxmlformats.org/presentationml/2006/ole">
            <p:oleObj spid="_x0000_s5122" name="Equation" r:id="rId4" imgW="1549080" imgH="431640" progId="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323975" y="1857375"/>
          <a:ext cx="236538" cy="276225"/>
        </p:xfrm>
        <a:graphic>
          <a:graphicData uri="http://schemas.openxmlformats.org/presentationml/2006/ole">
            <p:oleObj spid="_x0000_s5123" name="Equation" r:id="rId5" imgW="152280" imgH="177480" progId="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2697163" y="1857375"/>
          <a:ext cx="236537" cy="276225"/>
        </p:xfrm>
        <a:graphic>
          <a:graphicData uri="http://schemas.openxmlformats.org/presentationml/2006/ole">
            <p:oleObj spid="_x0000_s5124" name="Equation" r:id="rId6" imgW="152280" imgH="177480" progId="">
              <p:embed/>
            </p:oleObj>
          </a:graphicData>
        </a:graphic>
      </p:graphicFrame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479925" y="1676400"/>
            <a:ext cx="3143250" cy="679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Give up estimating the PDF !</a:t>
            </a:r>
          </a:p>
          <a:p>
            <a:r>
              <a:rPr lang="en-US" altLang="zh-CN">
                <a:ea typeface="宋体" charset="-122"/>
              </a:rPr>
              <a:t>Estimate </a:t>
            </a:r>
            <a:r>
              <a:rPr lang="en-US" altLang="zh-CN" b="1" u="sng">
                <a:ea typeface="宋体" charset="-122"/>
              </a:rPr>
              <a:t>ONLY</a:t>
            </a:r>
            <a:r>
              <a:rPr lang="en-US" altLang="zh-CN" b="1">
                <a:ea typeface="宋体" charset="-122"/>
              </a:rPr>
              <a:t> </a:t>
            </a:r>
            <a:r>
              <a:rPr lang="en-US" altLang="zh-CN">
                <a:ea typeface="宋体" charset="-122"/>
              </a:rPr>
              <a:t>the gradient</a:t>
            </a:r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281363" y="2960688"/>
          <a:ext cx="2887662" cy="1011237"/>
        </p:xfrm>
        <a:graphic>
          <a:graphicData uri="http://schemas.openxmlformats.org/presentationml/2006/ole">
            <p:oleObj spid="_x0000_s5125" name="Equation" r:id="rId7" imgW="1523880" imgH="533160" progId="">
              <p:embed/>
            </p:oleObj>
          </a:graphicData>
        </a:graphic>
      </p:graphicFrame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371600" y="3048000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Using the</a:t>
            </a:r>
          </a:p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Kernel form: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447800" y="39624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We get :</a:t>
            </a:r>
          </a:p>
        </p:txBody>
      </p: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1798638" y="4648200"/>
          <a:ext cx="5854700" cy="1470025"/>
        </p:xfrm>
        <a:graphic>
          <a:graphicData uri="http://schemas.openxmlformats.org/presentationml/2006/ole">
            <p:oleObj spid="_x0000_s5126" name="Equation" r:id="rId8" imgW="2743200" imgH="863280" progId="">
              <p:embed/>
            </p:oleObj>
          </a:graphicData>
        </a:graphic>
      </p:graphicFrame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702300" y="4038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Size of window</a:t>
            </a: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5295900" y="3514725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5372100" y="3810000"/>
            <a:ext cx="406400" cy="457200"/>
          </a:xfrm>
          <a:custGeom>
            <a:avLst/>
            <a:gdLst>
              <a:gd name="T0" fmla="*/ 406400 w 208"/>
              <a:gd name="T1" fmla="*/ 457200 h 240"/>
              <a:gd name="T2" fmla="*/ 218831 w 208"/>
              <a:gd name="T3" fmla="*/ 365760 h 240"/>
              <a:gd name="T4" fmla="*/ 31262 w 208"/>
              <a:gd name="T5" fmla="*/ 182880 h 240"/>
              <a:gd name="T6" fmla="*/ 31262 w 208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240"/>
              <a:gd name="T14" fmla="*/ 208 w 20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240">
                <a:moveTo>
                  <a:pt x="208" y="240"/>
                </a:moveTo>
                <a:cubicBezTo>
                  <a:pt x="176" y="228"/>
                  <a:pt x="144" y="216"/>
                  <a:pt x="112" y="192"/>
                </a:cubicBezTo>
                <a:cubicBezTo>
                  <a:pt x="80" y="168"/>
                  <a:pt x="32" y="128"/>
                  <a:pt x="16" y="96"/>
                </a:cubicBezTo>
                <a:cubicBezTo>
                  <a:pt x="0" y="64"/>
                  <a:pt x="8" y="32"/>
                  <a:pt x="16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7345363" y="6400800"/>
          <a:ext cx="1531937" cy="322263"/>
        </p:xfrm>
        <a:graphic>
          <a:graphicData uri="http://schemas.openxmlformats.org/presentationml/2006/ole">
            <p:oleObj spid="_x0000_s5127" name="Equation" r:id="rId9" imgW="965160" imgH="203040" progId="">
              <p:embed/>
            </p:oleObj>
          </a:graphicData>
        </a:graphic>
      </p:graphicFrame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7162800" y="6324600"/>
            <a:ext cx="1981200" cy="533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/>
      <p:bldP spid="53256" grpId="0" animBg="1"/>
      <p:bldP spid="53256" grpId="1" animBg="1"/>
      <p:bldP spid="53258" grpId="0"/>
      <p:bldP spid="53258" grpId="1"/>
      <p:bldP spid="53259" grpId="0"/>
      <p:bldP spid="53261" grpId="0"/>
      <p:bldP spid="53261" grpId="1"/>
      <p:bldP spid="53262" grpId="0" animBg="1"/>
      <p:bldP spid="53262" grpId="1" animBg="1"/>
      <p:bldP spid="53263" grpId="0" animBg="1"/>
      <p:bldP spid="53263" grpId="1" animBg="1"/>
      <p:bldP spid="532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Kernel Density Estimation</a:t>
            </a:r>
          </a:p>
        </p:txBody>
      </p:sp>
      <p:sp>
        <p:nvSpPr>
          <p:cNvPr id="55299" name="AutoShape 3"/>
          <p:cNvSpPr>
            <a:spLocks/>
          </p:cNvSpPr>
          <p:nvPr/>
        </p:nvSpPr>
        <p:spPr bwMode="auto">
          <a:xfrm rot="5400000">
            <a:off x="4800600" y="-76200"/>
            <a:ext cx="457200" cy="1981200"/>
          </a:xfrm>
          <a:prstGeom prst="leftBrace">
            <a:avLst>
              <a:gd name="adj1" fmla="val 7256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090988" y="889000"/>
            <a:ext cx="185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ea typeface="宋体" charset="-122"/>
              </a:rPr>
              <a:t>Gradient</a:t>
            </a:r>
          </a:p>
        </p:txBody>
      </p:sp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1798638" y="4648200"/>
          <a:ext cx="5854700" cy="1470025"/>
        </p:xfrm>
        <a:graphic>
          <a:graphicData uri="http://schemas.openxmlformats.org/presentationml/2006/ole">
            <p:oleObj spid="_x0000_s6146" name="Equation" r:id="rId4" imgW="2743200" imgH="863280" progId="">
              <p:embed/>
            </p:oleObj>
          </a:graphicData>
        </a:graphic>
      </p:graphicFrame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-133350" y="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4000" b="1">
                <a:solidFill>
                  <a:srgbClr val="0066FF"/>
                </a:solidFill>
              </a:rPr>
              <a:t>Computing The Mean Shift</a:t>
            </a:r>
          </a:p>
        </p:txBody>
      </p:sp>
      <p:graphicFrame>
        <p:nvGraphicFramePr>
          <p:cNvPr id="6147" name="Object 17"/>
          <p:cNvGraphicFramePr>
            <a:graphicFrameLocks noChangeAspect="1"/>
          </p:cNvGraphicFramePr>
          <p:nvPr/>
        </p:nvGraphicFramePr>
        <p:xfrm>
          <a:off x="7345363" y="6400800"/>
          <a:ext cx="1531937" cy="322263"/>
        </p:xfrm>
        <a:graphic>
          <a:graphicData uri="http://schemas.openxmlformats.org/presentationml/2006/ole">
            <p:oleObj spid="_x0000_s6147" name="Equation" r:id="rId5" imgW="965160" imgH="203040" progId="">
              <p:embed/>
            </p:oleObj>
          </a:graphicData>
        </a:graphic>
      </p:graphicFrame>
      <p:sp>
        <p:nvSpPr>
          <p:cNvPr id="6152" name="Rectangle 18"/>
          <p:cNvSpPr>
            <a:spLocks noChangeArrowheads="1"/>
          </p:cNvSpPr>
          <p:nvPr/>
        </p:nvSpPr>
        <p:spPr bwMode="auto">
          <a:xfrm>
            <a:off x="7162800" y="6324600"/>
            <a:ext cx="1981200" cy="533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-0.4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0" grpId="0"/>
      <p:bldP spid="553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798638" y="1466850"/>
          <a:ext cx="5854700" cy="1470025"/>
        </p:xfrm>
        <a:graphic>
          <a:graphicData uri="http://schemas.openxmlformats.org/presentationml/2006/ole">
            <p:oleObj spid="_x0000_s7170" name="Equation" r:id="rId4" imgW="2743200" imgH="863280" progId="">
              <p:embed/>
            </p:oleObj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33350" y="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4000" b="1">
                <a:solidFill>
                  <a:srgbClr val="0066FF"/>
                </a:solidFill>
              </a:rPr>
              <a:t>Computing The Mean Shift</a:t>
            </a: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343400" y="1752600"/>
            <a:ext cx="1295400" cy="990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74725" y="3313113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ea typeface="宋体" charset="-122"/>
              </a:rPr>
              <a:t>Yet another Kernel </a:t>
            </a:r>
          </a:p>
          <a:p>
            <a:r>
              <a:rPr lang="en-US" altLang="zh-CN">
                <a:solidFill>
                  <a:srgbClr val="0000FF"/>
                </a:solidFill>
                <a:ea typeface="宋体" charset="-122"/>
              </a:rPr>
              <a:t>density estimation !</a:t>
            </a: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5943600" y="1524000"/>
            <a:ext cx="15240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6477000" y="914400"/>
            <a:ext cx="1524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5105400" y="228600"/>
            <a:ext cx="28194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620000" y="5584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3914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7620000" y="510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74676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7391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71628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7543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64770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67056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67056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7162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6781800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746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7" name="Oval 33"/>
          <p:cNvSpPr>
            <a:spLocks noChangeArrowheads="1"/>
          </p:cNvSpPr>
          <p:nvPr/>
        </p:nvSpPr>
        <p:spPr bwMode="auto">
          <a:xfrm>
            <a:off x="60960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8" name="Oval 34"/>
          <p:cNvSpPr>
            <a:spLocks noChangeArrowheads="1"/>
          </p:cNvSpPr>
          <p:nvPr/>
        </p:nvSpPr>
        <p:spPr bwMode="auto">
          <a:xfrm>
            <a:off x="5715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79" name="Oval 35"/>
          <p:cNvSpPr>
            <a:spLocks noChangeArrowheads="1"/>
          </p:cNvSpPr>
          <p:nvPr/>
        </p:nvSpPr>
        <p:spPr bwMode="auto">
          <a:xfrm>
            <a:off x="60960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80" name="Oval 36"/>
          <p:cNvSpPr>
            <a:spLocks noChangeArrowheads="1"/>
          </p:cNvSpPr>
          <p:nvPr/>
        </p:nvSpPr>
        <p:spPr bwMode="auto">
          <a:xfrm>
            <a:off x="5334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81" name="Oval 37"/>
          <p:cNvSpPr>
            <a:spLocks noChangeArrowheads="1"/>
          </p:cNvSpPr>
          <p:nvPr/>
        </p:nvSpPr>
        <p:spPr bwMode="auto">
          <a:xfrm>
            <a:off x="4953000" y="4648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82" name="Oval 38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029200" y="3429000"/>
            <a:ext cx="2819400" cy="2895600"/>
            <a:chOff x="3744" y="4464"/>
            <a:chExt cx="1776" cy="1824"/>
          </a:xfrm>
        </p:grpSpPr>
        <p:sp>
          <p:nvSpPr>
            <p:cNvPr id="7217" name="Oval 40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7218" name="Group 4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219" name="Oval 42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7220" name="Line 43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44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781800" y="4800600"/>
            <a:ext cx="457200" cy="457200"/>
            <a:chOff x="4486" y="3484"/>
            <a:chExt cx="288" cy="288"/>
          </a:xfrm>
        </p:grpSpPr>
        <p:sp>
          <p:nvSpPr>
            <p:cNvPr id="7214" name="Oval 4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93" name="Oval 49"/>
          <p:cNvSpPr>
            <a:spLocks noChangeArrowheads="1"/>
          </p:cNvSpPr>
          <p:nvPr/>
        </p:nvSpPr>
        <p:spPr bwMode="auto">
          <a:xfrm>
            <a:off x="7162800" y="2057400"/>
            <a:ext cx="304800" cy="30480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 flipH="1">
            <a:off x="6477000" y="2362200"/>
            <a:ext cx="762000" cy="2438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95" name="AutoShape 51"/>
          <p:cNvSpPr>
            <a:spLocks noChangeArrowheads="1"/>
          </p:cNvSpPr>
          <p:nvPr/>
        </p:nvSpPr>
        <p:spPr bwMode="auto">
          <a:xfrm>
            <a:off x="5791200" y="1524000"/>
            <a:ext cx="1219200" cy="1371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6553200" y="2895600"/>
            <a:ext cx="457200" cy="2133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97" name="AutoShape 53"/>
          <p:cNvSpPr>
            <a:spLocks noChangeArrowheads="1"/>
          </p:cNvSpPr>
          <p:nvPr/>
        </p:nvSpPr>
        <p:spPr bwMode="auto">
          <a:xfrm rot="1015650">
            <a:off x="6448425" y="4876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33CCFF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432" name="Text Box 88"/>
          <p:cNvSpPr txBox="1">
            <a:spLocks noChangeArrowheads="1"/>
          </p:cNvSpPr>
          <p:nvPr/>
        </p:nvSpPr>
        <p:spPr bwMode="auto">
          <a:xfrm>
            <a:off x="228600" y="4114800"/>
            <a:ext cx="39973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u="sng">
                <a:solidFill>
                  <a:srgbClr val="0000FF"/>
                </a:solidFill>
                <a:ea typeface="宋体" charset="-122"/>
              </a:rPr>
              <a:t>Simple Mean Shift procedure</a:t>
            </a:r>
            <a:r>
              <a:rPr lang="en-US" altLang="zh-CN">
                <a:solidFill>
                  <a:srgbClr val="0000FF"/>
                </a:solidFill>
                <a:ea typeface="宋体" charset="-122"/>
              </a:rPr>
              <a:t>:</a:t>
            </a: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Compute mean shift vector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endParaRPr lang="he-IL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Translate the Kernel window by </a:t>
            </a:r>
            <a:r>
              <a:rPr lang="en-US" altLang="zh-CN" b="1">
                <a:solidFill>
                  <a:srgbClr val="0000FF"/>
                </a:solidFill>
                <a:ea typeface="宋体" charset="-122"/>
              </a:rPr>
              <a:t>m(x)</a:t>
            </a:r>
            <a:endParaRPr lang="en-US" altLang="zh-CN">
              <a:solidFill>
                <a:srgbClr val="0000FF"/>
              </a:solidFill>
              <a:ea typeface="宋体" charset="-122"/>
            </a:endParaRPr>
          </a:p>
        </p:txBody>
      </p:sp>
      <p:graphicFrame>
        <p:nvGraphicFramePr>
          <p:cNvPr id="57434" name="Object 90"/>
          <p:cNvGraphicFramePr>
            <a:graphicFrameLocks noChangeAspect="1"/>
          </p:cNvGraphicFramePr>
          <p:nvPr/>
        </p:nvGraphicFramePr>
        <p:xfrm>
          <a:off x="1236663" y="4792663"/>
          <a:ext cx="2557462" cy="1455737"/>
        </p:xfrm>
        <a:graphic>
          <a:graphicData uri="http://schemas.openxmlformats.org/presentationml/2006/ole">
            <p:oleObj spid="_x0000_s7171" name="Equation" r:id="rId5" imgW="1917360" imgH="1091880" progId="">
              <p:embed/>
            </p:oleObj>
          </a:graphicData>
        </a:graphic>
      </p:graphicFrame>
      <p:sp>
        <p:nvSpPr>
          <p:cNvPr id="57436" name="Rectangle 92"/>
          <p:cNvSpPr>
            <a:spLocks noChangeArrowheads="1"/>
          </p:cNvSpPr>
          <p:nvPr/>
        </p:nvSpPr>
        <p:spPr bwMode="auto">
          <a:xfrm>
            <a:off x="925513" y="1219200"/>
            <a:ext cx="3352800" cy="1905000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2057400" y="2667000"/>
            <a:ext cx="2514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2" name="Object 93"/>
          <p:cNvGraphicFramePr>
            <a:graphicFrameLocks noChangeAspect="1"/>
          </p:cNvGraphicFramePr>
          <p:nvPr/>
        </p:nvGraphicFramePr>
        <p:xfrm>
          <a:off x="7345363" y="6400800"/>
          <a:ext cx="1531937" cy="322263"/>
        </p:xfrm>
        <a:graphic>
          <a:graphicData uri="http://schemas.openxmlformats.org/presentationml/2006/ole">
            <p:oleObj spid="_x0000_s7172" name="Equation" r:id="rId6" imgW="965160" imgH="203040" progId="">
              <p:embed/>
            </p:oleObj>
          </a:graphicData>
        </a:graphic>
      </p:graphicFrame>
      <p:sp>
        <p:nvSpPr>
          <p:cNvPr id="7213" name="Rectangle 94"/>
          <p:cNvSpPr>
            <a:spLocks noChangeArrowheads="1"/>
          </p:cNvSpPr>
          <p:nvPr/>
        </p:nvSpPr>
        <p:spPr bwMode="auto">
          <a:xfrm>
            <a:off x="7162800" y="6324600"/>
            <a:ext cx="1981200" cy="533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57352" grpId="1" animBg="1"/>
      <p:bldP spid="57353" grpId="0"/>
      <p:bldP spid="57353" grpId="1"/>
      <p:bldP spid="57355" grpId="0" animBg="1"/>
      <p:bldP spid="57355" grpId="1" animBg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 animBg="1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373" grpId="0" animBg="1"/>
      <p:bldP spid="57374" grpId="0" animBg="1"/>
      <p:bldP spid="57375" grpId="0" animBg="1"/>
      <p:bldP spid="57376" grpId="0" animBg="1"/>
      <p:bldP spid="57377" grpId="0" animBg="1"/>
      <p:bldP spid="57378" grpId="0" animBg="1"/>
      <p:bldP spid="57379" grpId="0" animBg="1"/>
      <p:bldP spid="57380" grpId="0" animBg="1"/>
      <p:bldP spid="57381" grpId="0" animBg="1"/>
      <p:bldP spid="57382" grpId="0" animBg="1"/>
      <p:bldP spid="57393" grpId="0" animBg="1"/>
      <p:bldP spid="57394" grpId="0" animBg="1"/>
      <p:bldP spid="57395" grpId="0" animBg="1"/>
      <p:bldP spid="57396" grpId="0" animBg="1"/>
      <p:bldP spid="57397" grpId="0" animBg="1"/>
      <p:bldP spid="57432" grpId="0" build="p"/>
      <p:bldP spid="57436" grpId="0" animBg="1"/>
      <p:bldP spid="57354" grpId="0" animBg="1"/>
      <p:bldP spid="573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77400" cy="1143000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Review: 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Lucas-Kanade Tracking/Registration</a:t>
            </a:r>
            <a:endParaRPr lang="zh-CN" altLang="en-US" sz="3600" smtClean="0">
              <a:ea typeface="宋体" charset="-122"/>
            </a:endParaRPr>
          </a:p>
        </p:txBody>
      </p:sp>
      <p:sp>
        <p:nvSpPr>
          <p:cNvPr id="158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#2: Solve the problem with Gauss-Newton optimization techniques</a:t>
            </a:r>
            <a:endParaRPr lang="zh-CN" altLang="en-US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2743200" y="2971800"/>
          <a:ext cx="3209925" cy="595313"/>
        </p:xfrm>
        <a:graphic>
          <a:graphicData uri="http://schemas.openxmlformats.org/presentationml/2006/ole">
            <p:oleObj spid="_x0000_s158722" name="Equation" r:id="rId4" imgW="191736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131" descr="Sadd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4" name="Rectangle 130"/>
          <p:cNvSpPr>
            <a:spLocks noGrp="1" noChangeArrowheads="1"/>
          </p:cNvSpPr>
          <p:nvPr>
            <p:ph type="ctrTitle"/>
          </p:nvPr>
        </p:nvSpPr>
        <p:spPr>
          <a:xfrm>
            <a:off x="-152400" y="152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Mean Shift Mode Detection</a:t>
            </a:r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 flipH="1">
            <a:off x="3886200" y="2286000"/>
            <a:ext cx="2590800" cy="1066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Text Box 134"/>
          <p:cNvSpPr txBox="1">
            <a:spLocks noChangeArrowheads="1"/>
          </p:cNvSpPr>
          <p:nvPr/>
        </p:nvSpPr>
        <p:spPr bwMode="auto">
          <a:xfrm>
            <a:off x="990600" y="5057775"/>
            <a:ext cx="7019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u="sng">
                <a:solidFill>
                  <a:srgbClr val="0000FF"/>
                </a:solidFill>
                <a:ea typeface="宋体" charset="-122"/>
              </a:rPr>
              <a:t>Updated Mean Shift Procedure:</a:t>
            </a: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Find all modes using the Simple Mean Shift Procedure</a:t>
            </a: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Prune modes by perturbing them (find saddle points and plateaus)</a:t>
            </a: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Prune nearby – take highest mode in the window</a:t>
            </a:r>
          </a:p>
          <a:p>
            <a:endParaRPr lang="en-US" altLang="zh-CN" u="sng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238597" name="Rectangle 135"/>
          <p:cNvSpPr>
            <a:spLocks noChangeArrowheads="1"/>
          </p:cNvSpPr>
          <p:nvPr/>
        </p:nvSpPr>
        <p:spPr bwMode="auto">
          <a:xfrm>
            <a:off x="784225" y="1271588"/>
            <a:ext cx="625475" cy="3052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0376" name="Oval 136"/>
          <p:cNvSpPr>
            <a:spLocks noChangeArrowheads="1"/>
          </p:cNvSpPr>
          <p:nvPr/>
        </p:nvSpPr>
        <p:spPr bwMode="auto">
          <a:xfrm>
            <a:off x="6172200" y="1295400"/>
            <a:ext cx="2667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FF"/>
                </a:solidFill>
                <a:ea typeface="宋体" charset="-122"/>
              </a:rPr>
              <a:t>What happens if we</a:t>
            </a:r>
          </a:p>
          <a:p>
            <a:pPr algn="ctr"/>
            <a:r>
              <a:rPr lang="en-US" altLang="zh-CN">
                <a:solidFill>
                  <a:srgbClr val="0000FF"/>
                </a:solidFill>
                <a:ea typeface="宋体" charset="-122"/>
              </a:rPr>
              <a:t>reach a saddle point </a:t>
            </a:r>
          </a:p>
          <a:p>
            <a:pPr algn="ctr"/>
            <a:r>
              <a:rPr lang="en-US" altLang="zh-CN" b="1">
                <a:solidFill>
                  <a:srgbClr val="0000FF"/>
                </a:solidFill>
                <a:ea typeface="宋体" charset="-122"/>
              </a:rPr>
              <a:t>?</a:t>
            </a:r>
            <a:endParaRPr lang="en-US" altLang="zh-CN" b="1">
              <a:ea typeface="宋体" charset="-122"/>
            </a:endParaRPr>
          </a:p>
        </p:txBody>
      </p:sp>
      <p:sp>
        <p:nvSpPr>
          <p:cNvPr id="10377" name="Freeform 137"/>
          <p:cNvSpPr>
            <a:spLocks/>
          </p:cNvSpPr>
          <p:nvPr/>
        </p:nvSpPr>
        <p:spPr bwMode="auto">
          <a:xfrm>
            <a:off x="3505200" y="2971800"/>
            <a:ext cx="268288" cy="436563"/>
          </a:xfrm>
          <a:custGeom>
            <a:avLst/>
            <a:gdLst>
              <a:gd name="T0" fmla="*/ 268288 w 144"/>
              <a:gd name="T1" fmla="*/ 436563 h 240"/>
              <a:gd name="T2" fmla="*/ 178859 w 144"/>
              <a:gd name="T3" fmla="*/ 349250 h 240"/>
              <a:gd name="T4" fmla="*/ 89429 w 144"/>
              <a:gd name="T5" fmla="*/ 174625 h 240"/>
              <a:gd name="T6" fmla="*/ 0 w 14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40"/>
              <a:gd name="T14" fmla="*/ 144 w 144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40">
                <a:moveTo>
                  <a:pt x="144" y="240"/>
                </a:moveTo>
                <a:cubicBezTo>
                  <a:pt x="128" y="228"/>
                  <a:pt x="112" y="216"/>
                  <a:pt x="96" y="192"/>
                </a:cubicBezTo>
                <a:cubicBezTo>
                  <a:pt x="80" y="168"/>
                  <a:pt x="64" y="128"/>
                  <a:pt x="48" y="96"/>
                </a:cubicBezTo>
                <a:cubicBezTo>
                  <a:pt x="32" y="64"/>
                  <a:pt x="16" y="32"/>
                  <a:pt x="0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Freeform 139"/>
          <p:cNvSpPr>
            <a:spLocks/>
          </p:cNvSpPr>
          <p:nvPr/>
        </p:nvSpPr>
        <p:spPr bwMode="auto">
          <a:xfrm>
            <a:off x="3429000" y="3392488"/>
            <a:ext cx="357188" cy="188912"/>
          </a:xfrm>
          <a:custGeom>
            <a:avLst/>
            <a:gdLst>
              <a:gd name="T0" fmla="*/ 357188 w 192"/>
              <a:gd name="T1" fmla="*/ 14532 h 104"/>
              <a:gd name="T2" fmla="*/ 267891 w 192"/>
              <a:gd name="T3" fmla="*/ 14532 h 104"/>
              <a:gd name="T4" fmla="*/ 178594 w 192"/>
              <a:gd name="T5" fmla="*/ 101722 h 104"/>
              <a:gd name="T6" fmla="*/ 0 w 192"/>
              <a:gd name="T7" fmla="*/ 188912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04"/>
              <a:gd name="T14" fmla="*/ 192 w 192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04">
                <a:moveTo>
                  <a:pt x="192" y="8"/>
                </a:moveTo>
                <a:cubicBezTo>
                  <a:pt x="176" y="4"/>
                  <a:pt x="160" y="0"/>
                  <a:pt x="144" y="8"/>
                </a:cubicBezTo>
                <a:cubicBezTo>
                  <a:pt x="128" y="16"/>
                  <a:pt x="120" y="40"/>
                  <a:pt x="96" y="56"/>
                </a:cubicBezTo>
                <a:cubicBezTo>
                  <a:pt x="72" y="72"/>
                  <a:pt x="36" y="88"/>
                  <a:pt x="0" y="10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Freeform 140"/>
          <p:cNvSpPr>
            <a:spLocks/>
          </p:cNvSpPr>
          <p:nvPr/>
        </p:nvSpPr>
        <p:spPr bwMode="auto">
          <a:xfrm>
            <a:off x="3733800" y="3392488"/>
            <a:ext cx="357188" cy="188912"/>
          </a:xfrm>
          <a:custGeom>
            <a:avLst/>
            <a:gdLst>
              <a:gd name="T0" fmla="*/ 0 w 192"/>
              <a:gd name="T1" fmla="*/ 14532 h 104"/>
              <a:gd name="T2" fmla="*/ 89297 w 192"/>
              <a:gd name="T3" fmla="*/ 14532 h 104"/>
              <a:gd name="T4" fmla="*/ 267891 w 192"/>
              <a:gd name="T5" fmla="*/ 101722 h 104"/>
              <a:gd name="T6" fmla="*/ 357188 w 192"/>
              <a:gd name="T7" fmla="*/ 188912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04"/>
              <a:gd name="T14" fmla="*/ 192 w 192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04">
                <a:moveTo>
                  <a:pt x="0" y="8"/>
                </a:moveTo>
                <a:cubicBezTo>
                  <a:pt x="12" y="4"/>
                  <a:pt x="24" y="0"/>
                  <a:pt x="48" y="8"/>
                </a:cubicBezTo>
                <a:cubicBezTo>
                  <a:pt x="72" y="16"/>
                  <a:pt x="120" y="40"/>
                  <a:pt x="144" y="56"/>
                </a:cubicBezTo>
                <a:cubicBezTo>
                  <a:pt x="168" y="72"/>
                  <a:pt x="180" y="88"/>
                  <a:pt x="192" y="10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Rectangle 141"/>
          <p:cNvSpPr>
            <a:spLocks noChangeArrowheads="1"/>
          </p:cNvSpPr>
          <p:nvPr/>
        </p:nvSpPr>
        <p:spPr bwMode="auto">
          <a:xfrm>
            <a:off x="5943600" y="3016250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ea typeface="宋体" charset="-122"/>
              </a:rPr>
              <a:t>Perturb the mode position</a:t>
            </a:r>
          </a:p>
          <a:p>
            <a:r>
              <a:rPr lang="en-US" altLang="zh-CN">
                <a:solidFill>
                  <a:srgbClr val="0000FF"/>
                </a:solidFill>
                <a:ea typeface="宋体" charset="-122"/>
              </a:rPr>
              <a:t>and check if we return back</a:t>
            </a:r>
          </a:p>
        </p:txBody>
      </p:sp>
      <p:sp>
        <p:nvSpPr>
          <p:cNvPr id="10382" name="AutoShape 142"/>
          <p:cNvSpPr>
            <a:spLocks noChangeArrowheads="1"/>
          </p:cNvSpPr>
          <p:nvPr/>
        </p:nvSpPr>
        <p:spPr bwMode="auto">
          <a:xfrm>
            <a:off x="7391400" y="2514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" grpId="0" animBg="1"/>
      <p:bldP spid="10373" grpId="1" animBg="1"/>
      <p:bldP spid="10374" grpId="0" build="p"/>
      <p:bldP spid="10376" grpId="0" animBg="1"/>
      <p:bldP spid="10377" grpId="0" animBg="1"/>
      <p:bldP spid="10379" grpId="0" animBg="1"/>
      <p:bldP spid="10379" grpId="1" animBg="1"/>
      <p:bldP spid="10380" grpId="0" animBg="1"/>
      <p:bldP spid="10380" grpId="1" animBg="1"/>
      <p:bldP spid="10381" grpId="0"/>
      <p:bldP spid="103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1" name="Group 2"/>
          <p:cNvGrpSpPr>
            <a:grpSpLocks/>
          </p:cNvGrpSpPr>
          <p:nvPr/>
        </p:nvGrpSpPr>
        <p:grpSpPr bwMode="auto">
          <a:xfrm>
            <a:off x="914400" y="1600200"/>
            <a:ext cx="7315200" cy="152400"/>
            <a:chOff x="576" y="1008"/>
            <a:chExt cx="4608" cy="96"/>
          </a:xfrm>
        </p:grpSpPr>
        <p:sp>
          <p:nvSpPr>
            <p:cNvPr id="240652" name="Oval 3"/>
            <p:cNvSpPr>
              <a:spLocks noChangeArrowheads="1"/>
            </p:cNvSpPr>
            <p:nvPr/>
          </p:nvSpPr>
          <p:spPr bwMode="auto">
            <a:xfrm>
              <a:off x="576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3" name="Oval 4"/>
            <p:cNvSpPr>
              <a:spLocks noChangeArrowheads="1"/>
            </p:cNvSpPr>
            <p:nvPr/>
          </p:nvSpPr>
          <p:spPr bwMode="auto">
            <a:xfrm>
              <a:off x="1008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4" name="Oval 5"/>
            <p:cNvSpPr>
              <a:spLocks noChangeArrowheads="1"/>
            </p:cNvSpPr>
            <p:nvPr/>
          </p:nvSpPr>
          <p:spPr bwMode="auto">
            <a:xfrm>
              <a:off x="1440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5" name="Oval 6"/>
            <p:cNvSpPr>
              <a:spLocks noChangeArrowheads="1"/>
            </p:cNvSpPr>
            <p:nvPr/>
          </p:nvSpPr>
          <p:spPr bwMode="auto">
            <a:xfrm>
              <a:off x="1831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6" name="Oval 7"/>
            <p:cNvSpPr>
              <a:spLocks noChangeArrowheads="1"/>
            </p:cNvSpPr>
            <p:nvPr/>
          </p:nvSpPr>
          <p:spPr bwMode="auto">
            <a:xfrm>
              <a:off x="2208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7" name="Oval 8"/>
            <p:cNvSpPr>
              <a:spLocks noChangeArrowheads="1"/>
            </p:cNvSpPr>
            <p:nvPr/>
          </p:nvSpPr>
          <p:spPr bwMode="auto">
            <a:xfrm>
              <a:off x="2544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8" name="Oval 9"/>
            <p:cNvSpPr>
              <a:spLocks noChangeArrowheads="1"/>
            </p:cNvSpPr>
            <p:nvPr/>
          </p:nvSpPr>
          <p:spPr bwMode="auto">
            <a:xfrm>
              <a:off x="2832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9" name="Oval 10"/>
            <p:cNvSpPr>
              <a:spLocks noChangeArrowheads="1"/>
            </p:cNvSpPr>
            <p:nvPr/>
          </p:nvSpPr>
          <p:spPr bwMode="auto">
            <a:xfrm>
              <a:off x="3072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0" name="Oval 11"/>
            <p:cNvSpPr>
              <a:spLocks noChangeArrowheads="1"/>
            </p:cNvSpPr>
            <p:nvPr/>
          </p:nvSpPr>
          <p:spPr bwMode="auto">
            <a:xfrm>
              <a:off x="3264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1" name="Oval 12"/>
            <p:cNvSpPr>
              <a:spLocks noChangeArrowheads="1"/>
            </p:cNvSpPr>
            <p:nvPr/>
          </p:nvSpPr>
          <p:spPr bwMode="auto">
            <a:xfrm>
              <a:off x="3401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2" name="Oval 13"/>
            <p:cNvSpPr>
              <a:spLocks noChangeArrowheads="1"/>
            </p:cNvSpPr>
            <p:nvPr/>
          </p:nvSpPr>
          <p:spPr bwMode="auto">
            <a:xfrm>
              <a:off x="3539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3" name="Oval 14"/>
            <p:cNvSpPr>
              <a:spLocks noChangeArrowheads="1"/>
            </p:cNvSpPr>
            <p:nvPr/>
          </p:nvSpPr>
          <p:spPr bwMode="auto">
            <a:xfrm>
              <a:off x="3735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4" name="Oval 15"/>
            <p:cNvSpPr>
              <a:spLocks noChangeArrowheads="1"/>
            </p:cNvSpPr>
            <p:nvPr/>
          </p:nvSpPr>
          <p:spPr bwMode="auto">
            <a:xfrm>
              <a:off x="3988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5" name="Oval 16"/>
            <p:cNvSpPr>
              <a:spLocks noChangeArrowheads="1"/>
            </p:cNvSpPr>
            <p:nvPr/>
          </p:nvSpPr>
          <p:spPr bwMode="auto">
            <a:xfrm>
              <a:off x="4270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6" name="Oval 17"/>
            <p:cNvSpPr>
              <a:spLocks noChangeArrowheads="1"/>
            </p:cNvSpPr>
            <p:nvPr/>
          </p:nvSpPr>
          <p:spPr bwMode="auto">
            <a:xfrm>
              <a:off x="4615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67" name="Oval 18"/>
            <p:cNvSpPr>
              <a:spLocks noChangeArrowheads="1"/>
            </p:cNvSpPr>
            <p:nvPr/>
          </p:nvSpPr>
          <p:spPr bwMode="auto">
            <a:xfrm>
              <a:off x="5088" y="10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240642" name="Group 22"/>
          <p:cNvGrpSpPr>
            <a:grpSpLocks/>
          </p:cNvGrpSpPr>
          <p:nvPr/>
        </p:nvGrpSpPr>
        <p:grpSpPr bwMode="auto">
          <a:xfrm>
            <a:off x="914400" y="1295400"/>
            <a:ext cx="4495800" cy="152400"/>
            <a:chOff x="576" y="816"/>
            <a:chExt cx="2832" cy="96"/>
          </a:xfrm>
        </p:grpSpPr>
        <p:sp>
          <p:nvSpPr>
            <p:cNvPr id="240647" name="AutoShape 23"/>
            <p:cNvSpPr>
              <a:spLocks noChangeArrowheads="1"/>
            </p:cNvSpPr>
            <p:nvPr/>
          </p:nvSpPr>
          <p:spPr bwMode="auto">
            <a:xfrm>
              <a:off x="576" y="816"/>
              <a:ext cx="768" cy="96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48" name="AutoShape 24"/>
            <p:cNvSpPr>
              <a:spLocks noChangeArrowheads="1"/>
            </p:cNvSpPr>
            <p:nvPr/>
          </p:nvSpPr>
          <p:spPr bwMode="auto">
            <a:xfrm>
              <a:off x="1584" y="816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49" name="AutoShape 25"/>
            <p:cNvSpPr>
              <a:spLocks noChangeArrowheads="1"/>
            </p:cNvSpPr>
            <p:nvPr/>
          </p:nvSpPr>
          <p:spPr bwMode="auto">
            <a:xfrm>
              <a:off x="2400" y="81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0" name="AutoShape 26"/>
            <p:cNvSpPr>
              <a:spLocks noChangeArrowheads="1"/>
            </p:cNvSpPr>
            <p:nvPr/>
          </p:nvSpPr>
          <p:spPr bwMode="auto">
            <a:xfrm>
              <a:off x="2928" y="81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0651" name="AutoShape 27"/>
            <p:cNvSpPr>
              <a:spLocks noChangeArrowheads="1"/>
            </p:cNvSpPr>
            <p:nvPr/>
          </p:nvSpPr>
          <p:spPr bwMode="auto">
            <a:xfrm>
              <a:off x="3312" y="816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sp>
        <p:nvSpPr>
          <p:cNvPr id="240643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-152400" y="152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rgbClr val="0066FF"/>
                </a:solidFill>
              </a:rPr>
              <a:t>Mean Shift Strengths &amp; Weaknesses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381000" y="2052638"/>
            <a:ext cx="37433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u="sng">
                <a:solidFill>
                  <a:srgbClr val="0000FF"/>
                </a:solidFill>
                <a:ea typeface="宋体" charset="-122"/>
              </a:rPr>
              <a:t>Strengths</a:t>
            </a:r>
            <a:r>
              <a:rPr lang="en-US" altLang="zh-CN">
                <a:solidFill>
                  <a:srgbClr val="0000FF"/>
                </a:solidFill>
                <a:ea typeface="宋体" charset="-122"/>
              </a:rPr>
              <a:t> :</a:t>
            </a:r>
          </a:p>
          <a:p>
            <a:endParaRPr lang="en-US" altLang="zh-CN" u="sng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Application independent tool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Suitable for real data analysis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Does not assume any prior shape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(e.g. elliptical) on data clusters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Can handle arbitrary feature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 spaces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Only ONE parameter to choose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</a:t>
            </a:r>
            <a:r>
              <a:rPr lang="en-US" altLang="zh-CN" i="1">
                <a:solidFill>
                  <a:srgbClr val="FF0000"/>
                </a:solidFill>
                <a:ea typeface="宋体" charset="-122"/>
              </a:rPr>
              <a:t>h</a:t>
            </a:r>
            <a:r>
              <a:rPr lang="en-US" altLang="zh-CN">
                <a:solidFill>
                  <a:srgbClr val="0000FF"/>
                </a:solidFill>
                <a:ea typeface="宋体" charset="-122"/>
              </a:rPr>
              <a:t> (window size) has a physical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 meaning, unlike K-Means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172075" y="2052638"/>
            <a:ext cx="3590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u="sng">
                <a:solidFill>
                  <a:srgbClr val="0000FF"/>
                </a:solidFill>
                <a:ea typeface="宋体" charset="-122"/>
              </a:rPr>
              <a:t>Weaknesses</a:t>
            </a:r>
            <a:r>
              <a:rPr lang="en-US" altLang="zh-CN">
                <a:solidFill>
                  <a:srgbClr val="0000FF"/>
                </a:solidFill>
                <a:ea typeface="宋体" charset="-122"/>
              </a:rPr>
              <a:t> :</a:t>
            </a:r>
          </a:p>
          <a:p>
            <a:endParaRPr lang="en-US" altLang="zh-CN" u="sng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The window size (bandwidth 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 selection) is not trivial</a:t>
            </a:r>
          </a:p>
          <a:p>
            <a:pPr>
              <a:buFontTx/>
              <a:buChar char="•"/>
            </a:pPr>
            <a:endParaRPr lang="en-US" altLang="zh-CN">
              <a:solidFill>
                <a:srgbClr val="0000FF"/>
              </a:solidFill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FF"/>
                </a:solidFill>
                <a:ea typeface="宋体" charset="-122"/>
              </a:rPr>
              <a:t> Inappropriate window size can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cause modes to be merged, 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or generate additional “shallow”</a:t>
            </a:r>
            <a:br>
              <a:rPr lang="en-US" altLang="zh-CN">
                <a:solidFill>
                  <a:srgbClr val="0000FF"/>
                </a:solidFill>
                <a:ea typeface="宋体" charset="-12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</a:rPr>
              <a:t>  modes </a:t>
            </a:r>
            <a:r>
              <a:rPr lang="en-US" altLang="zh-CN">
                <a:solidFill>
                  <a:srgbClr val="0000FF"/>
                </a:solidFill>
                <a:ea typeface="宋体" charset="-122"/>
                <a:sym typeface="Wingdings" pitchFamily="2" charset="2"/>
              </a:rPr>
              <a:t>  Use adaptive window</a:t>
            </a:r>
            <a:br>
              <a:rPr lang="en-US" altLang="zh-CN">
                <a:solidFill>
                  <a:srgbClr val="0000FF"/>
                </a:solidFill>
                <a:ea typeface="宋体" charset="-122"/>
                <a:sym typeface="Wingdings" pitchFamily="2" charset="2"/>
              </a:rPr>
            </a:br>
            <a:r>
              <a:rPr lang="en-US" altLang="zh-CN">
                <a:solidFill>
                  <a:srgbClr val="0000FF"/>
                </a:solidFill>
                <a:ea typeface="宋体" charset="-122"/>
                <a:sym typeface="Wingdings" pitchFamily="2" charset="2"/>
              </a:rPr>
              <a:t>  size</a:t>
            </a:r>
            <a:endParaRPr lang="en-US" altLang="zh-CN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240646" name="Line 31"/>
          <p:cNvSpPr>
            <a:spLocks noChangeShapeType="1"/>
          </p:cNvSpPr>
          <p:nvPr/>
        </p:nvSpPr>
        <p:spPr bwMode="auto">
          <a:xfrm>
            <a:off x="45720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build="p"/>
      <p:bldP spid="6351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AutoShape 2"/>
          <p:cNvSpPr>
            <a:spLocks noChangeArrowheads="1"/>
          </p:cNvSpPr>
          <p:nvPr/>
        </p:nvSpPr>
        <p:spPr bwMode="auto">
          <a:xfrm>
            <a:off x="958850" y="2590800"/>
            <a:ext cx="73914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 b="1">
                <a:solidFill>
                  <a:srgbClr val="0066FF"/>
                </a:solidFill>
                <a:ea typeface="宋体" charset="-122"/>
              </a:rPr>
              <a:t>Mean Shift Applications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D. Comaniciu, V. Ramesh, and P. Meer. Real-time tracking of non-rigid objects using mean shift. In IEEE Proc. on Computer Vision and Pattern Recognition, pages 673–678, 2000. (</a:t>
            </a:r>
            <a:r>
              <a:rPr lang="en-US" altLang="zh-CN" sz="2400" smtClean="0">
                <a:solidFill>
                  <a:srgbClr val="FF0000"/>
                </a:solidFill>
                <a:ea typeface="宋体" charset="-122"/>
              </a:rPr>
              <a:t>Best paper award</a:t>
            </a:r>
            <a:r>
              <a:rPr lang="en-US" altLang="zh-CN" sz="2400" smtClean="0">
                <a:ea typeface="宋体" charset="-122"/>
              </a:rPr>
              <a:t>)</a:t>
            </a:r>
          </a:p>
          <a:p>
            <a:endParaRPr lang="en-US" altLang="zh-CN" sz="2400" smtClean="0">
              <a:ea typeface="宋体" charset="-122"/>
            </a:endParaRPr>
          </a:p>
          <a:p>
            <a:r>
              <a:rPr lang="en-US" altLang="zh-CN" sz="2400" smtClean="0">
                <a:ea typeface="宋体" charset="-122"/>
              </a:rPr>
              <a:t>Journal version: </a:t>
            </a:r>
            <a:r>
              <a:rPr lang="en-US" altLang="zh-CN" sz="2400" smtClean="0">
                <a:ea typeface="宋体" charset="-122"/>
                <a:hlinkClick r:id="rId3"/>
              </a:rPr>
              <a:t>Kernel-Based Object Tracking</a:t>
            </a:r>
            <a:r>
              <a:rPr lang="en-US" altLang="zh-CN" sz="2400" smtClean="0">
                <a:ea typeface="宋体" charset="-122"/>
              </a:rPr>
              <a:t>, PAMI, 2003.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2447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Mean Shift Object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Non-Rigid Object Tracking</a:t>
            </a:r>
          </a:p>
        </p:txBody>
      </p:sp>
      <p:pic>
        <p:nvPicPr>
          <p:cNvPr id="2457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36763"/>
            <a:ext cx="83820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3" name="Line 4"/>
          <p:cNvSpPr>
            <a:spLocks noChangeShapeType="1"/>
          </p:cNvSpPr>
          <p:nvPr/>
        </p:nvSpPr>
        <p:spPr bwMode="auto">
          <a:xfrm>
            <a:off x="4038600" y="5410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764" name="Text Box 5"/>
          <p:cNvSpPr txBox="1">
            <a:spLocks noChangeArrowheads="1"/>
          </p:cNvSpPr>
          <p:nvPr/>
        </p:nvSpPr>
        <p:spPr bwMode="auto">
          <a:xfrm>
            <a:off x="3378200" y="50434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宋体" charset="-122"/>
              </a:rPr>
              <a:t>…</a:t>
            </a:r>
          </a:p>
        </p:txBody>
      </p:sp>
      <p:sp>
        <p:nvSpPr>
          <p:cNvPr id="245765" name="Text Box 6"/>
          <p:cNvSpPr txBox="1">
            <a:spLocks noChangeArrowheads="1"/>
          </p:cNvSpPr>
          <p:nvPr/>
        </p:nvSpPr>
        <p:spPr bwMode="auto">
          <a:xfrm>
            <a:off x="5067300" y="50419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宋体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Non-Rigid Object Tracking</a:t>
            </a:r>
          </a:p>
        </p:txBody>
      </p:sp>
      <p:sp>
        <p:nvSpPr>
          <p:cNvPr id="246786" name="AutoShape 3"/>
          <p:cNvSpPr>
            <a:spLocks/>
          </p:cNvSpPr>
          <p:nvPr/>
        </p:nvSpPr>
        <p:spPr bwMode="auto">
          <a:xfrm rot="5400000">
            <a:off x="1066800" y="152400"/>
            <a:ext cx="457200" cy="1981200"/>
          </a:xfrm>
          <a:prstGeom prst="leftBrace">
            <a:avLst>
              <a:gd name="adj1" fmla="val 7256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46787" name="Text Box 4"/>
          <p:cNvSpPr txBox="1">
            <a:spLocks noChangeArrowheads="1"/>
          </p:cNvSpPr>
          <p:nvPr/>
        </p:nvSpPr>
        <p:spPr bwMode="auto">
          <a:xfrm>
            <a:off x="230188" y="1117600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ea typeface="宋体" charset="-122"/>
              </a:rPr>
              <a:t>Real-Time</a:t>
            </a:r>
          </a:p>
        </p:txBody>
      </p:sp>
      <p:sp>
        <p:nvSpPr>
          <p:cNvPr id="246788" name="Text Box 5"/>
          <p:cNvSpPr txBox="1">
            <a:spLocks noChangeArrowheads="1"/>
          </p:cNvSpPr>
          <p:nvPr/>
        </p:nvSpPr>
        <p:spPr bwMode="auto">
          <a:xfrm>
            <a:off x="635000" y="236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-122"/>
              </a:rPr>
              <a:t>Surveillance</a:t>
            </a:r>
          </a:p>
        </p:txBody>
      </p:sp>
      <p:pic>
        <p:nvPicPr>
          <p:cNvPr id="2467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24384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Text Box 7"/>
          <p:cNvSpPr txBox="1">
            <a:spLocks noChangeArrowheads="1"/>
          </p:cNvSpPr>
          <p:nvPr/>
        </p:nvSpPr>
        <p:spPr bwMode="auto">
          <a:xfrm>
            <a:off x="3200400" y="2362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-122"/>
              </a:rPr>
              <a:t>Driver Assistance</a:t>
            </a:r>
          </a:p>
        </p:txBody>
      </p:sp>
      <p:pic>
        <p:nvPicPr>
          <p:cNvPr id="2467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2805113"/>
            <a:ext cx="25908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4900" y="2816225"/>
            <a:ext cx="2616200" cy="238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6793" name="Text Box 10"/>
          <p:cNvSpPr txBox="1">
            <a:spLocks noChangeArrowheads="1"/>
          </p:cNvSpPr>
          <p:nvPr/>
        </p:nvSpPr>
        <p:spPr bwMode="auto">
          <a:xfrm>
            <a:off x="6032500" y="19812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-122"/>
              </a:rPr>
              <a:t>Object-Based Video Compression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09" name="Group 2"/>
          <p:cNvGrpSpPr>
            <a:grpSpLocks/>
          </p:cNvGrpSpPr>
          <p:nvPr/>
        </p:nvGrpSpPr>
        <p:grpSpPr bwMode="auto">
          <a:xfrm>
            <a:off x="381000" y="3314700"/>
            <a:ext cx="5870575" cy="3308350"/>
            <a:chOff x="240" y="2088"/>
            <a:chExt cx="3698" cy="2084"/>
          </a:xfrm>
        </p:grpSpPr>
        <p:pic>
          <p:nvPicPr>
            <p:cNvPr id="24782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" y="2088"/>
              <a:ext cx="2400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821" name="Text Box 4"/>
            <p:cNvSpPr txBox="1">
              <a:spLocks noChangeArrowheads="1"/>
            </p:cNvSpPr>
            <p:nvPr/>
          </p:nvSpPr>
          <p:spPr bwMode="auto">
            <a:xfrm>
              <a:off x="584" y="3768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charset="-122"/>
                </a:rPr>
                <a:t>Current frame</a:t>
              </a:r>
            </a:p>
          </p:txBody>
        </p:sp>
        <p:sp>
          <p:nvSpPr>
            <p:cNvPr id="247822" name="Line 5"/>
            <p:cNvSpPr>
              <a:spLocks noChangeShapeType="1"/>
            </p:cNvSpPr>
            <p:nvPr/>
          </p:nvSpPr>
          <p:spPr bwMode="auto">
            <a:xfrm>
              <a:off x="1304" y="399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23" name="Text Box 6"/>
            <p:cNvSpPr txBox="1">
              <a:spLocks noChangeArrowheads="1"/>
            </p:cNvSpPr>
            <p:nvPr/>
          </p:nvSpPr>
          <p:spPr bwMode="auto">
            <a:xfrm>
              <a:off x="240" y="376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ea typeface="宋体" charset="-122"/>
                </a:rPr>
                <a:t>…</a:t>
              </a:r>
            </a:p>
          </p:txBody>
        </p:sp>
        <p:sp>
          <p:nvSpPr>
            <p:cNvPr id="247824" name="Text Box 7"/>
            <p:cNvSpPr txBox="1">
              <a:spLocks noChangeArrowheads="1"/>
            </p:cNvSpPr>
            <p:nvPr/>
          </p:nvSpPr>
          <p:spPr bwMode="auto">
            <a:xfrm>
              <a:off x="1976" y="376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ea typeface="宋体" charset="-122"/>
                </a:rPr>
                <a:t>…</a:t>
              </a:r>
            </a:p>
          </p:txBody>
        </p:sp>
        <p:pic>
          <p:nvPicPr>
            <p:cNvPr id="247825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4" y="2088"/>
              <a:ext cx="1234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78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General Framework: Target Representation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489200" y="1905000"/>
            <a:ext cx="2921000" cy="1143000"/>
            <a:chOff x="1568" y="1200"/>
            <a:chExt cx="1840" cy="720"/>
          </a:xfrm>
        </p:grpSpPr>
        <p:sp>
          <p:nvSpPr>
            <p:cNvPr id="247818" name="Line 11"/>
            <p:cNvSpPr>
              <a:spLocks noChangeShapeType="1"/>
            </p:cNvSpPr>
            <p:nvPr/>
          </p:nvSpPr>
          <p:spPr bwMode="auto">
            <a:xfrm>
              <a:off x="1568" y="1536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9" name="AutoShape 12"/>
            <p:cNvSpPr>
              <a:spLocks noChangeArrowheads="1"/>
            </p:cNvSpPr>
            <p:nvPr/>
          </p:nvSpPr>
          <p:spPr bwMode="auto">
            <a:xfrm>
              <a:off x="2256" y="1200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>
                  <a:ea typeface="宋体" charset="-122"/>
                </a:rPr>
                <a:t>Choose a feature space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588000" y="1905000"/>
            <a:ext cx="2946400" cy="1143000"/>
            <a:chOff x="3520" y="1200"/>
            <a:chExt cx="1856" cy="720"/>
          </a:xfrm>
        </p:grpSpPr>
        <p:sp>
          <p:nvSpPr>
            <p:cNvPr id="247816" name="AutoShape 14"/>
            <p:cNvSpPr>
              <a:spLocks noChangeArrowheads="1"/>
            </p:cNvSpPr>
            <p:nvPr/>
          </p:nvSpPr>
          <p:spPr bwMode="auto">
            <a:xfrm>
              <a:off x="4224" y="1200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charset="-122"/>
                </a:rPr>
                <a:t>Represent the model in the chosen feature space</a:t>
              </a:r>
            </a:p>
          </p:txBody>
        </p:sp>
        <p:sp>
          <p:nvSpPr>
            <p:cNvPr id="247817" name="Line 15"/>
            <p:cNvSpPr>
              <a:spLocks noChangeShapeType="1"/>
            </p:cNvSpPr>
            <p:nvPr/>
          </p:nvSpPr>
          <p:spPr bwMode="auto">
            <a:xfrm>
              <a:off x="3520" y="1536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3400" y="1866900"/>
            <a:ext cx="1752600" cy="2857500"/>
            <a:chOff x="336" y="1176"/>
            <a:chExt cx="1104" cy="1800"/>
          </a:xfrm>
        </p:grpSpPr>
        <p:sp>
          <p:nvSpPr>
            <p:cNvPr id="247814" name="AutoShape 17"/>
            <p:cNvSpPr>
              <a:spLocks noChangeArrowheads="1"/>
            </p:cNvSpPr>
            <p:nvPr/>
          </p:nvSpPr>
          <p:spPr bwMode="auto">
            <a:xfrm>
              <a:off x="336" y="1176"/>
              <a:ext cx="1104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>
                  <a:ea typeface="宋体" charset="-122"/>
                </a:rPr>
                <a:t>Choose a reference model in the current frame</a:t>
              </a:r>
            </a:p>
          </p:txBody>
        </p:sp>
        <p:sp>
          <p:nvSpPr>
            <p:cNvPr id="247815" name="Line 18"/>
            <p:cNvSpPr>
              <a:spLocks noChangeShapeType="1"/>
            </p:cNvSpPr>
            <p:nvPr/>
          </p:nvSpPr>
          <p:spPr bwMode="auto">
            <a:xfrm>
              <a:off x="864" y="1968"/>
              <a:ext cx="96" cy="100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3" name="Group 2"/>
          <p:cNvGrpSpPr>
            <a:grpSpLocks/>
          </p:cNvGrpSpPr>
          <p:nvPr/>
        </p:nvGrpSpPr>
        <p:grpSpPr bwMode="auto">
          <a:xfrm>
            <a:off x="546100" y="3124200"/>
            <a:ext cx="5705475" cy="2705100"/>
            <a:chOff x="344" y="2088"/>
            <a:chExt cx="3594" cy="1704"/>
          </a:xfrm>
        </p:grpSpPr>
        <p:pic>
          <p:nvPicPr>
            <p:cNvPr id="24886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" y="2088"/>
              <a:ext cx="2400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86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4" y="2088"/>
              <a:ext cx="1234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88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General Framework: Target Localization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89200" y="1714500"/>
            <a:ext cx="2921000" cy="1143000"/>
            <a:chOff x="1568" y="1200"/>
            <a:chExt cx="1840" cy="720"/>
          </a:xfrm>
        </p:grpSpPr>
        <p:sp>
          <p:nvSpPr>
            <p:cNvPr id="248858" name="Line 7"/>
            <p:cNvSpPr>
              <a:spLocks noChangeShapeType="1"/>
            </p:cNvSpPr>
            <p:nvPr/>
          </p:nvSpPr>
          <p:spPr bwMode="auto">
            <a:xfrm>
              <a:off x="1568" y="1536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9" name="AutoShape 8"/>
            <p:cNvSpPr>
              <a:spLocks noChangeArrowheads="1"/>
            </p:cNvSpPr>
            <p:nvPr/>
          </p:nvSpPr>
          <p:spPr bwMode="auto">
            <a:xfrm>
              <a:off x="2256" y="1200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>
                  <a:ea typeface="宋体" charset="-122"/>
                </a:rPr>
                <a:t>Search in the model’s neighborhood in next frame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41400" y="4292600"/>
            <a:ext cx="2933700" cy="1058863"/>
            <a:chOff x="1928" y="2824"/>
            <a:chExt cx="1848" cy="667"/>
          </a:xfrm>
        </p:grpSpPr>
        <p:sp>
          <p:nvSpPr>
            <p:cNvPr id="248856" name="Rectangle 10"/>
            <p:cNvSpPr>
              <a:spLocks noChangeArrowheads="1"/>
            </p:cNvSpPr>
            <p:nvPr/>
          </p:nvSpPr>
          <p:spPr bwMode="auto">
            <a:xfrm>
              <a:off x="1928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48857" name="Rectangle 11"/>
            <p:cNvSpPr>
              <a:spLocks noChangeArrowheads="1"/>
            </p:cNvSpPr>
            <p:nvPr/>
          </p:nvSpPr>
          <p:spPr bwMode="auto">
            <a:xfrm>
              <a:off x="3136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sp>
        <p:nvSpPr>
          <p:cNvPr id="190476" name="AutoShape 12"/>
          <p:cNvSpPr>
            <a:spLocks noChangeArrowheads="1"/>
          </p:cNvSpPr>
          <p:nvPr/>
        </p:nvSpPr>
        <p:spPr bwMode="auto">
          <a:xfrm>
            <a:off x="533400" y="1676400"/>
            <a:ext cx="17526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>
                <a:ea typeface="宋体" charset="-122"/>
              </a:rPr>
              <a:t>Start from the position of the model in the current frame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1371600" y="2933700"/>
            <a:ext cx="152400" cy="1828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88000" y="1714500"/>
            <a:ext cx="2946400" cy="1143000"/>
            <a:chOff x="3520" y="1200"/>
            <a:chExt cx="1856" cy="720"/>
          </a:xfrm>
        </p:grpSpPr>
        <p:sp>
          <p:nvSpPr>
            <p:cNvPr id="248854" name="AutoShape 15"/>
            <p:cNvSpPr>
              <a:spLocks noChangeArrowheads="1"/>
            </p:cNvSpPr>
            <p:nvPr/>
          </p:nvSpPr>
          <p:spPr bwMode="auto">
            <a:xfrm>
              <a:off x="4224" y="1200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charset="-122"/>
                </a:rPr>
                <a:t>Find best candidate by maximizing a similarity func.</a:t>
              </a:r>
            </a:p>
          </p:txBody>
        </p:sp>
        <p:sp>
          <p:nvSpPr>
            <p:cNvPr id="248855" name="Line 16"/>
            <p:cNvSpPr>
              <a:spLocks noChangeShapeType="1"/>
            </p:cNvSpPr>
            <p:nvPr/>
          </p:nvSpPr>
          <p:spPr bwMode="auto">
            <a:xfrm>
              <a:off x="3520" y="1536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828800" y="4826000"/>
            <a:ext cx="1447800" cy="0"/>
            <a:chOff x="2432" y="3160"/>
            <a:chExt cx="912" cy="0"/>
          </a:xfrm>
        </p:grpSpPr>
        <p:sp>
          <p:nvSpPr>
            <p:cNvPr id="248852" name="Line 18"/>
            <p:cNvSpPr>
              <a:spLocks noChangeShapeType="1"/>
            </p:cNvSpPr>
            <p:nvPr/>
          </p:nvSpPr>
          <p:spPr bwMode="auto">
            <a:xfrm>
              <a:off x="2672" y="3160"/>
              <a:ext cx="672" cy="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3" name="Line 19"/>
            <p:cNvSpPr>
              <a:spLocks noChangeShapeType="1"/>
            </p:cNvSpPr>
            <p:nvPr/>
          </p:nvSpPr>
          <p:spPr bwMode="auto">
            <a:xfrm flipH="1">
              <a:off x="2432" y="3160"/>
              <a:ext cx="528" cy="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484" name="Line 20"/>
          <p:cNvSpPr>
            <a:spLocks noChangeShapeType="1"/>
          </p:cNvSpPr>
          <p:nvPr/>
        </p:nvSpPr>
        <p:spPr bwMode="auto">
          <a:xfrm flipH="1">
            <a:off x="3505200" y="2933700"/>
            <a:ext cx="914400" cy="1295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85" name="AutoShape 21"/>
          <p:cNvSpPr>
            <a:spLocks noChangeArrowheads="1"/>
          </p:cNvSpPr>
          <p:nvPr/>
        </p:nvSpPr>
        <p:spPr bwMode="auto">
          <a:xfrm>
            <a:off x="6858000" y="4000500"/>
            <a:ext cx="1905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>
                <a:ea typeface="宋体" charset="-122"/>
              </a:rPr>
              <a:t>Repeat the same process in the next pair of frames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81000" y="5791200"/>
            <a:ext cx="3695700" cy="933450"/>
            <a:chOff x="240" y="3648"/>
            <a:chExt cx="2328" cy="588"/>
          </a:xfrm>
        </p:grpSpPr>
        <p:grpSp>
          <p:nvGrpSpPr>
            <p:cNvPr id="248845" name="Group 23"/>
            <p:cNvGrpSpPr>
              <a:grpSpLocks/>
            </p:cNvGrpSpPr>
            <p:nvPr/>
          </p:nvGrpSpPr>
          <p:grpSpPr bwMode="auto">
            <a:xfrm>
              <a:off x="240" y="3824"/>
              <a:ext cx="2072" cy="412"/>
              <a:chOff x="240" y="3760"/>
              <a:chExt cx="2072" cy="412"/>
            </a:xfrm>
          </p:grpSpPr>
          <p:sp>
            <p:nvSpPr>
              <p:cNvPr id="248848" name="Text Box 24"/>
              <p:cNvSpPr txBox="1">
                <a:spLocks noChangeArrowheads="1"/>
              </p:cNvSpPr>
              <p:nvPr/>
            </p:nvSpPr>
            <p:spPr bwMode="auto">
              <a:xfrm>
                <a:off x="584" y="376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ea typeface="宋体" charset="-122"/>
                  </a:rPr>
                  <a:t>Current frame</a:t>
                </a:r>
              </a:p>
            </p:txBody>
          </p:sp>
          <p:sp>
            <p:nvSpPr>
              <p:cNvPr id="248849" name="Line 25"/>
              <p:cNvSpPr>
                <a:spLocks noChangeShapeType="1"/>
              </p:cNvSpPr>
              <p:nvPr/>
            </p:nvSpPr>
            <p:spPr bwMode="auto">
              <a:xfrm>
                <a:off x="1304" y="399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50" name="Text Box 26"/>
              <p:cNvSpPr txBox="1">
                <a:spLocks noChangeArrowheads="1"/>
              </p:cNvSpPr>
              <p:nvPr/>
            </p:nvSpPr>
            <p:spPr bwMode="auto">
              <a:xfrm>
                <a:off x="240" y="3760"/>
                <a:ext cx="33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ea typeface="宋体" charset="-122"/>
                  </a:rPr>
                  <a:t>…</a:t>
                </a:r>
              </a:p>
            </p:txBody>
          </p:sp>
          <p:sp>
            <p:nvSpPr>
              <p:cNvPr id="248851" name="Text Box 27"/>
              <p:cNvSpPr txBox="1">
                <a:spLocks noChangeArrowheads="1"/>
              </p:cNvSpPr>
              <p:nvPr/>
            </p:nvSpPr>
            <p:spPr bwMode="auto">
              <a:xfrm>
                <a:off x="1976" y="3760"/>
                <a:ext cx="33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ea typeface="宋体" charset="-122"/>
                  </a:rPr>
                  <a:t>…</a:t>
                </a:r>
              </a:p>
            </p:txBody>
          </p:sp>
        </p:grpSp>
        <p:sp>
          <p:nvSpPr>
            <p:cNvPr id="248846" name="Text Box 28"/>
            <p:cNvSpPr txBox="1">
              <a:spLocks noChangeArrowheads="1"/>
            </p:cNvSpPr>
            <p:nvPr/>
          </p:nvSpPr>
          <p:spPr bwMode="auto">
            <a:xfrm>
              <a:off x="720" y="364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Model</a:t>
              </a:r>
            </a:p>
          </p:txBody>
        </p:sp>
        <p:sp>
          <p:nvSpPr>
            <p:cNvPr id="248847" name="Text Box 29"/>
            <p:cNvSpPr txBox="1">
              <a:spLocks noChangeArrowheads="1"/>
            </p:cNvSpPr>
            <p:nvPr/>
          </p:nvSpPr>
          <p:spPr bwMode="auto">
            <a:xfrm>
              <a:off x="1832" y="3648"/>
              <a:ext cx="7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Candidate</a:t>
              </a:r>
            </a:p>
          </p:txBody>
        </p:sp>
      </p:grpSp>
      <p:sp>
        <p:nvSpPr>
          <p:cNvPr id="190494" name="Line 30"/>
          <p:cNvSpPr>
            <a:spLocks noChangeShapeType="1"/>
          </p:cNvSpPr>
          <p:nvPr/>
        </p:nvSpPr>
        <p:spPr bwMode="auto">
          <a:xfrm>
            <a:off x="1447800" y="2895600"/>
            <a:ext cx="2133600" cy="1905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625 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6" grpId="0" animBg="1"/>
      <p:bldP spid="190477" grpId="0" animBg="1"/>
      <p:bldP spid="190477" grpId="1" animBg="1"/>
      <p:bldP spid="190484" grpId="0" animBg="1"/>
      <p:bldP spid="190484" grpId="1" animBg="1"/>
      <p:bldP spid="190484" grpId="2" animBg="1"/>
      <p:bldP spid="190485" grpId="0" animBg="1"/>
      <p:bldP spid="190494" grpId="0" animBg="1"/>
      <p:bldP spid="190494" grpId="1" animBg="1"/>
      <p:bldP spid="190494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Target Representation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95300" y="1879600"/>
            <a:ext cx="1930400" cy="4064000"/>
            <a:chOff x="312" y="1184"/>
            <a:chExt cx="1216" cy="2560"/>
          </a:xfrm>
        </p:grpSpPr>
        <p:pic>
          <p:nvPicPr>
            <p:cNvPr id="1128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" y="2528"/>
              <a:ext cx="1216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Line 5"/>
            <p:cNvSpPr>
              <a:spLocks noChangeShapeType="1"/>
            </p:cNvSpPr>
            <p:nvPr/>
          </p:nvSpPr>
          <p:spPr bwMode="auto">
            <a:xfrm flipH="1">
              <a:off x="912" y="1968"/>
              <a:ext cx="8" cy="96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AutoShape 6"/>
            <p:cNvSpPr>
              <a:spLocks noChangeArrowheads="1"/>
            </p:cNvSpPr>
            <p:nvPr/>
          </p:nvSpPr>
          <p:spPr bwMode="auto">
            <a:xfrm>
              <a:off x="376" y="1184"/>
              <a:ext cx="1104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>
                  <a:ea typeface="宋体" charset="-122"/>
                </a:rPr>
                <a:t>Choose a reference target model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89200" y="1879600"/>
            <a:ext cx="2895600" cy="3203575"/>
            <a:chOff x="1568" y="1184"/>
            <a:chExt cx="1824" cy="2018"/>
          </a:xfrm>
        </p:grpSpPr>
        <p:sp>
          <p:nvSpPr>
            <p:cNvPr id="11276" name="Text Box 8"/>
            <p:cNvSpPr txBox="1">
              <a:spLocks noChangeArrowheads="1"/>
            </p:cNvSpPr>
            <p:nvPr/>
          </p:nvSpPr>
          <p:spPr bwMode="auto">
            <a:xfrm>
              <a:off x="2312" y="2792"/>
              <a:ext cx="1008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charset="-122"/>
                </a:rPr>
                <a:t>Quantized Color Space</a:t>
              </a:r>
            </a:p>
          </p:txBody>
        </p:sp>
        <p:sp>
          <p:nvSpPr>
            <p:cNvPr id="11277" name="AutoShape 9"/>
            <p:cNvSpPr>
              <a:spLocks noChangeArrowheads="1"/>
            </p:cNvSpPr>
            <p:nvPr/>
          </p:nvSpPr>
          <p:spPr bwMode="auto">
            <a:xfrm>
              <a:off x="2240" y="1184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>
                  <a:ea typeface="宋体" charset="-122"/>
                </a:rPr>
                <a:t>Choose a feature space</a:t>
              </a:r>
            </a:p>
          </p:txBody>
        </p:sp>
        <p:sp>
          <p:nvSpPr>
            <p:cNvPr id="11278" name="Line 10"/>
            <p:cNvSpPr>
              <a:spLocks noChangeShapeType="1"/>
            </p:cNvSpPr>
            <p:nvPr/>
          </p:nvSpPr>
          <p:spPr bwMode="auto">
            <a:xfrm>
              <a:off x="1568" y="1544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1"/>
            <p:cNvSpPr>
              <a:spLocks noChangeShapeType="1"/>
            </p:cNvSpPr>
            <p:nvPr/>
          </p:nvSpPr>
          <p:spPr bwMode="auto">
            <a:xfrm flipH="1">
              <a:off x="2784" y="1968"/>
              <a:ext cx="8" cy="81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68500" y="1917700"/>
            <a:ext cx="6889750" cy="4178300"/>
            <a:chOff x="1240" y="1208"/>
            <a:chExt cx="4340" cy="2632"/>
          </a:xfrm>
        </p:grpSpPr>
        <p:sp>
          <p:nvSpPr>
            <p:cNvPr id="11272" name="Line 13"/>
            <p:cNvSpPr>
              <a:spLocks noChangeShapeType="1"/>
            </p:cNvSpPr>
            <p:nvPr/>
          </p:nvSpPr>
          <p:spPr bwMode="auto">
            <a:xfrm>
              <a:off x="1240" y="3312"/>
              <a:ext cx="25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AutoShape 14"/>
            <p:cNvSpPr>
              <a:spLocks noChangeArrowheads="1"/>
            </p:cNvSpPr>
            <p:nvPr/>
          </p:nvSpPr>
          <p:spPr bwMode="auto">
            <a:xfrm>
              <a:off x="4192" y="1208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charset="-122"/>
                </a:rPr>
                <a:t>Represent the model by its PDF in the feature space</a:t>
              </a:r>
            </a:p>
          </p:txBody>
        </p:sp>
        <p:sp>
          <p:nvSpPr>
            <p:cNvPr id="11274" name="Line 15"/>
            <p:cNvSpPr>
              <a:spLocks noChangeShapeType="1"/>
            </p:cNvSpPr>
            <p:nvPr/>
          </p:nvSpPr>
          <p:spPr bwMode="auto">
            <a:xfrm>
              <a:off x="3496" y="1544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6"/>
            <p:cNvSpPr>
              <a:spLocks noChangeShapeType="1"/>
            </p:cNvSpPr>
            <p:nvPr/>
          </p:nvSpPr>
          <p:spPr bwMode="auto">
            <a:xfrm>
              <a:off x="4776" y="1968"/>
              <a:ext cx="0" cy="48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6" name="Object 17"/>
            <p:cNvGraphicFramePr>
              <a:graphicFrameLocks noChangeAspect="1"/>
            </p:cNvGraphicFramePr>
            <p:nvPr/>
          </p:nvGraphicFramePr>
          <p:xfrm>
            <a:off x="3864" y="2490"/>
            <a:ext cx="1716" cy="1350"/>
          </p:xfrm>
          <a:graphic>
            <a:graphicData uri="http://schemas.openxmlformats.org/presentationml/2006/ole">
              <p:oleObj spid="_x0000_s11266" name="Chart" r:id="rId5" imgW="3638702" imgH="2981249" progId="Excel.Sheet.8">
                <p:embed/>
              </p:oleObj>
            </a:graphicData>
          </a:graphic>
        </p:graphicFrame>
      </p:grp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1728788" y="6483350"/>
            <a:ext cx="568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C0C0C0"/>
                </a:solidFill>
                <a:ea typeface="宋体" charset="-122"/>
              </a:rPr>
              <a:t>Kernel Based Object Tracking, by Comaniniu, Ramesh, Meer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44650"/>
            <a:ext cx="3429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PDF Representation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54100" y="3352800"/>
            <a:ext cx="4127500" cy="3133725"/>
            <a:chOff x="664" y="2112"/>
            <a:chExt cx="2600" cy="1974"/>
          </a:xfrm>
        </p:grpSpPr>
        <p:graphicFrame>
          <p:nvGraphicFramePr>
            <p:cNvPr id="12294" name="Object 5"/>
            <p:cNvGraphicFramePr>
              <a:graphicFrameLocks noChangeAspect="1"/>
            </p:cNvGraphicFramePr>
            <p:nvPr/>
          </p:nvGraphicFramePr>
          <p:xfrm>
            <a:off x="1619" y="3664"/>
            <a:ext cx="1487" cy="329"/>
          </p:xfrm>
          <a:graphic>
            <a:graphicData uri="http://schemas.openxmlformats.org/presentationml/2006/ole">
              <p:oleObj spid="_x0000_s12294" name="Equation" r:id="rId5" imgW="1257120" imgH="279360" progId="">
                <p:embed/>
              </p:oleObj>
            </a:graphicData>
          </a:graphic>
        </p:graphicFrame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664" y="3568"/>
              <a:ext cx="90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CC3300"/>
                  </a:solidFill>
                  <a:ea typeface="宋体" charset="-122"/>
                </a:rPr>
                <a:t>Similarity</a:t>
              </a:r>
              <a:br>
                <a:rPr lang="en-US" altLang="zh-CN" sz="2400">
                  <a:solidFill>
                    <a:srgbClr val="CC3300"/>
                  </a:solidFill>
                  <a:ea typeface="宋体" charset="-122"/>
                </a:rPr>
              </a:br>
              <a:r>
                <a:rPr lang="en-US" altLang="zh-CN" sz="2400">
                  <a:solidFill>
                    <a:srgbClr val="CC3300"/>
                  </a:solidFill>
                  <a:ea typeface="宋体" charset="-122"/>
                </a:rPr>
                <a:t>Function:</a:t>
              </a:r>
            </a:p>
          </p:txBody>
        </p:sp>
        <p:sp>
          <p:nvSpPr>
            <p:cNvPr id="12305" name="Line 7"/>
            <p:cNvSpPr>
              <a:spLocks noChangeShapeType="1"/>
            </p:cNvSpPr>
            <p:nvPr/>
          </p:nvSpPr>
          <p:spPr bwMode="auto">
            <a:xfrm flipH="1" flipV="1">
              <a:off x="2256" y="2160"/>
              <a:ext cx="226" cy="155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8"/>
            <p:cNvSpPr>
              <a:spLocks noChangeShapeType="1"/>
            </p:cNvSpPr>
            <p:nvPr/>
          </p:nvSpPr>
          <p:spPr bwMode="auto">
            <a:xfrm flipV="1">
              <a:off x="2770" y="2112"/>
              <a:ext cx="494" cy="160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457200" y="1706563"/>
            <a:ext cx="1981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ea typeface="宋体" charset="-122"/>
              </a:rPr>
              <a:t>Target Model</a:t>
            </a:r>
          </a:p>
          <a:p>
            <a:pPr algn="ctr"/>
            <a:r>
              <a:rPr lang="en-US" altLang="zh-CN">
                <a:solidFill>
                  <a:srgbClr val="CC3300"/>
                </a:solidFill>
                <a:ea typeface="宋体" charset="-122"/>
              </a:rPr>
              <a:t>(centered at 0)</a:t>
            </a: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6297613" y="1739900"/>
            <a:ext cx="25415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ea typeface="宋体" charset="-122"/>
              </a:rPr>
              <a:t>Target Candidate</a:t>
            </a:r>
          </a:p>
          <a:p>
            <a:pPr algn="ctr"/>
            <a:r>
              <a:rPr lang="en-US" altLang="zh-CN">
                <a:solidFill>
                  <a:srgbClr val="CC3300"/>
                </a:solidFill>
                <a:ea typeface="宋体" charset="-122"/>
              </a:rPr>
              <a:t>(centered at y)</a:t>
            </a: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362200" y="2133600"/>
            <a:ext cx="9906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>
            <a:off x="5638800" y="2209800"/>
            <a:ext cx="838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2540000"/>
            <a:ext cx="2906713" cy="2789238"/>
            <a:chOff x="144" y="1600"/>
            <a:chExt cx="1831" cy="1757"/>
          </a:xfrm>
        </p:grpSpPr>
        <p:graphicFrame>
          <p:nvGraphicFramePr>
            <p:cNvPr id="12292" name="Object 14"/>
            <p:cNvGraphicFramePr>
              <a:graphicFrameLocks noChangeAspect="1"/>
            </p:cNvGraphicFramePr>
            <p:nvPr/>
          </p:nvGraphicFramePr>
          <p:xfrm>
            <a:off x="144" y="2847"/>
            <a:ext cx="1831" cy="510"/>
          </p:xfrm>
          <a:graphic>
            <a:graphicData uri="http://schemas.openxmlformats.org/presentationml/2006/ole">
              <p:oleObj spid="_x0000_s12292" name="Equation" r:id="rId6" imgW="1549080" imgH="431640" progId="">
                <p:embed/>
              </p:oleObj>
            </a:graphicData>
          </a:graphic>
        </p:graphicFrame>
        <p:graphicFrame>
          <p:nvGraphicFramePr>
            <p:cNvPr id="12293" name="Object 15"/>
            <p:cNvGraphicFramePr>
              <a:graphicFrameLocks noChangeAspect="1"/>
            </p:cNvGraphicFramePr>
            <p:nvPr/>
          </p:nvGraphicFramePr>
          <p:xfrm>
            <a:off x="192" y="1600"/>
            <a:ext cx="1344" cy="1158"/>
          </p:xfrm>
          <a:graphic>
            <a:graphicData uri="http://schemas.openxmlformats.org/presentationml/2006/ole">
              <p:oleObj spid="_x0000_s12293" name="Chart" r:id="rId7" imgW="3638702" imgH="2981249" progId="Excel.Sheet.8">
                <p:embed/>
              </p:oleObj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32375" y="2546350"/>
            <a:ext cx="3883025" cy="2787650"/>
            <a:chOff x="3170" y="1604"/>
            <a:chExt cx="2446" cy="1756"/>
          </a:xfrm>
        </p:grpSpPr>
        <p:graphicFrame>
          <p:nvGraphicFramePr>
            <p:cNvPr id="12290" name="Object 17"/>
            <p:cNvGraphicFramePr>
              <a:graphicFrameLocks noChangeAspect="1"/>
            </p:cNvGraphicFramePr>
            <p:nvPr/>
          </p:nvGraphicFramePr>
          <p:xfrm>
            <a:off x="3170" y="2847"/>
            <a:ext cx="2446" cy="513"/>
          </p:xfrm>
          <a:graphic>
            <a:graphicData uri="http://schemas.openxmlformats.org/presentationml/2006/ole">
              <p:oleObj spid="_x0000_s12290" name="Equation" r:id="rId8" imgW="2057400" imgH="431640" progId="">
                <p:embed/>
              </p:oleObj>
            </a:graphicData>
          </a:graphic>
        </p:graphicFrame>
        <p:graphicFrame>
          <p:nvGraphicFramePr>
            <p:cNvPr id="12291" name="Object 18"/>
            <p:cNvGraphicFramePr>
              <a:graphicFrameLocks noChangeAspect="1"/>
            </p:cNvGraphicFramePr>
            <p:nvPr/>
          </p:nvGraphicFramePr>
          <p:xfrm>
            <a:off x="4040" y="1604"/>
            <a:ext cx="1411" cy="1156"/>
          </p:xfrm>
          <a:graphic>
            <a:graphicData uri="http://schemas.openxmlformats.org/presentationml/2006/ole">
              <p:oleObj spid="_x0000_s12291" name="Chart" r:id="rId9" imgW="3638702" imgH="2981249" progId="Excel.Sheet.8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Review: 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Gauss-Newton Optimization</a:t>
            </a:r>
          </a:p>
        </p:txBody>
      </p:sp>
      <p:sp>
        <p:nvSpPr>
          <p:cNvPr id="159748" name="Text Box 9"/>
          <p:cNvSpPr txBox="1">
            <a:spLocks noChangeArrowheads="1"/>
          </p:cNvSpPr>
          <p:nvPr/>
        </p:nvSpPr>
        <p:spPr bwMode="auto">
          <a:xfrm>
            <a:off x="7239000" y="190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宋体" charset="-122"/>
              </a:rPr>
              <a:t>Rearrange</a:t>
            </a: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209800" y="1600200"/>
          <a:ext cx="5029200" cy="908050"/>
        </p:xfrm>
        <a:graphic>
          <a:graphicData uri="http://schemas.openxmlformats.org/presentationml/2006/ole">
            <p:oleObj spid="_x0000_s159746" name="Equation" r:id="rId4" imgW="274320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56300" y="1447800"/>
            <a:ext cx="2806700" cy="1995488"/>
            <a:chOff x="3752" y="912"/>
            <a:chExt cx="1768" cy="1257"/>
          </a:xfrm>
        </p:grpSpPr>
        <p:grpSp>
          <p:nvGrpSpPr>
            <p:cNvPr id="13340" name="Group 3"/>
            <p:cNvGrpSpPr>
              <a:grpSpLocks/>
            </p:cNvGrpSpPr>
            <p:nvPr/>
          </p:nvGrpSpPr>
          <p:grpSpPr bwMode="auto">
            <a:xfrm>
              <a:off x="3752" y="912"/>
              <a:ext cx="1768" cy="1257"/>
              <a:chOff x="3752" y="912"/>
              <a:chExt cx="1768" cy="1257"/>
            </a:xfrm>
          </p:grpSpPr>
          <p:pic>
            <p:nvPicPr>
              <p:cNvPr id="1334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52" y="912"/>
                <a:ext cx="1768" cy="1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2" name="Oval 5"/>
              <p:cNvSpPr>
                <a:spLocks noChangeArrowheads="1"/>
              </p:cNvSpPr>
              <p:nvPr/>
            </p:nvSpPr>
            <p:spPr bwMode="auto">
              <a:xfrm>
                <a:off x="5038" y="1592"/>
                <a:ext cx="282" cy="213"/>
              </a:xfrm>
              <a:prstGeom prst="ellips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grpSp>
            <p:nvGrpSpPr>
              <p:cNvPr id="13343" name="Group 6"/>
              <p:cNvGrpSpPr>
                <a:grpSpLocks/>
              </p:cNvGrpSpPr>
              <p:nvPr/>
            </p:nvGrpSpPr>
            <p:grpSpPr bwMode="auto">
              <a:xfrm>
                <a:off x="4352" y="1704"/>
                <a:ext cx="672" cy="49"/>
                <a:chOff x="2432" y="3160"/>
                <a:chExt cx="912" cy="0"/>
              </a:xfrm>
            </p:grpSpPr>
            <p:sp>
              <p:nvSpPr>
                <p:cNvPr id="13344" name="Line 7"/>
                <p:cNvSpPr>
                  <a:spLocks noChangeShapeType="1"/>
                </p:cNvSpPr>
                <p:nvPr/>
              </p:nvSpPr>
              <p:spPr bwMode="auto">
                <a:xfrm>
                  <a:off x="2672" y="3160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32" y="3160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13315" name="Object 9"/>
            <p:cNvGraphicFramePr>
              <a:graphicFrameLocks noChangeAspect="1"/>
            </p:cNvGraphicFramePr>
            <p:nvPr/>
          </p:nvGraphicFramePr>
          <p:xfrm>
            <a:off x="4640" y="1511"/>
            <a:ext cx="275" cy="183"/>
          </p:xfrm>
          <a:graphic>
            <a:graphicData uri="http://schemas.openxmlformats.org/presentationml/2006/ole">
              <p:oleObj spid="_x0000_s13315" name="Equation" r:id="rId5" imgW="380880" imgH="253800" progId="">
                <p:embed/>
              </p:oleObj>
            </a:graphicData>
          </a:graphic>
        </p:graphicFrame>
      </p:grpSp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Smoothness of</a:t>
            </a:r>
            <a:r>
              <a:rPr lang="en-US" altLang="zh-CN" sz="2800" b="1" smtClean="0">
                <a:solidFill>
                  <a:srgbClr val="0066FF"/>
                </a:solidFill>
                <a:ea typeface="宋体" charset="-122"/>
              </a:rPr>
              <a:t> </a:t>
            </a: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Similarity Function</a:t>
            </a:r>
          </a:p>
        </p:txBody>
      </p: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381000" y="2133600"/>
            <a:ext cx="5151438" cy="522288"/>
            <a:chOff x="1233" y="1176"/>
            <a:chExt cx="3245" cy="329"/>
          </a:xfrm>
        </p:grpSpPr>
        <p:sp>
          <p:nvSpPr>
            <p:cNvPr id="13339" name="Rectangle 12"/>
            <p:cNvSpPr>
              <a:spLocks noChangeArrowheads="1"/>
            </p:cNvSpPr>
            <p:nvPr/>
          </p:nvSpPr>
          <p:spPr bwMode="auto">
            <a:xfrm>
              <a:off x="1233" y="1192"/>
              <a:ext cx="1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CC3300"/>
                  </a:solidFill>
                  <a:ea typeface="宋体" charset="-122"/>
                </a:rPr>
                <a:t>Similarity Function:</a:t>
              </a:r>
            </a:p>
          </p:txBody>
        </p:sp>
        <p:graphicFrame>
          <p:nvGraphicFramePr>
            <p:cNvPr id="13314" name="Object 13"/>
            <p:cNvGraphicFramePr>
              <a:graphicFrameLocks noChangeAspect="1"/>
            </p:cNvGraphicFramePr>
            <p:nvPr/>
          </p:nvGraphicFramePr>
          <p:xfrm>
            <a:off x="2976" y="1176"/>
            <a:ext cx="1502" cy="329"/>
          </p:xfrm>
          <a:graphic>
            <a:graphicData uri="http://schemas.openxmlformats.org/presentationml/2006/ole">
              <p:oleObj spid="_x0000_s13314" name="Equation" r:id="rId6" imgW="1269720" imgH="279360" progId="">
                <p:embed/>
              </p:oleObj>
            </a:graphicData>
          </a:graphic>
        </p:graphicFrame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1000" y="3606800"/>
            <a:ext cx="5167313" cy="914400"/>
            <a:chOff x="240" y="2272"/>
            <a:chExt cx="3255" cy="576"/>
          </a:xfrm>
        </p:grpSpPr>
        <p:sp>
          <p:nvSpPr>
            <p:cNvPr id="13335" name="Text Box 15"/>
            <p:cNvSpPr txBox="1">
              <a:spLocks noChangeArrowheads="1"/>
            </p:cNvSpPr>
            <p:nvPr/>
          </p:nvSpPr>
          <p:spPr bwMode="auto">
            <a:xfrm>
              <a:off x="240" y="24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9900CC"/>
                  </a:solidFill>
                  <a:ea typeface="宋体" charset="-122"/>
                </a:rPr>
                <a:t>Problem:</a:t>
              </a:r>
            </a:p>
          </p:txBody>
        </p:sp>
        <p:sp>
          <p:nvSpPr>
            <p:cNvPr id="13336" name="AutoShape 16"/>
            <p:cNvSpPr>
              <a:spLocks noChangeArrowheads="1"/>
            </p:cNvSpPr>
            <p:nvPr/>
          </p:nvSpPr>
          <p:spPr bwMode="auto">
            <a:xfrm>
              <a:off x="1256" y="2272"/>
              <a:ext cx="96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400">
                  <a:ea typeface="宋体" charset="-122"/>
                </a:rPr>
                <a:t>Target is represented by color info only</a:t>
              </a:r>
            </a:p>
          </p:txBody>
        </p:sp>
        <p:sp>
          <p:nvSpPr>
            <p:cNvPr id="13337" name="AutoShape 17"/>
            <p:cNvSpPr>
              <a:spLocks noChangeArrowheads="1"/>
            </p:cNvSpPr>
            <p:nvPr/>
          </p:nvSpPr>
          <p:spPr bwMode="auto">
            <a:xfrm>
              <a:off x="2528" y="2272"/>
              <a:ext cx="96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400">
                  <a:ea typeface="宋体" charset="-122"/>
                </a:rPr>
                <a:t>Spatial info is lost</a:t>
              </a:r>
            </a:p>
          </p:txBody>
        </p:sp>
        <p:sp>
          <p:nvSpPr>
            <p:cNvPr id="13338" name="Line 18"/>
            <p:cNvSpPr>
              <a:spLocks noChangeShapeType="1"/>
            </p:cNvSpPr>
            <p:nvPr/>
          </p:nvSpPr>
          <p:spPr bwMode="auto">
            <a:xfrm>
              <a:off x="2258" y="2552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81000" y="5740400"/>
            <a:ext cx="5976938" cy="914400"/>
            <a:chOff x="240" y="3616"/>
            <a:chExt cx="3765" cy="576"/>
          </a:xfrm>
        </p:grpSpPr>
        <p:sp>
          <p:nvSpPr>
            <p:cNvPr id="13331" name="Text Box 20"/>
            <p:cNvSpPr txBox="1">
              <a:spLocks noChangeArrowheads="1"/>
            </p:cNvSpPr>
            <p:nvPr/>
          </p:nvSpPr>
          <p:spPr bwMode="auto">
            <a:xfrm>
              <a:off x="240" y="3744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9900CC"/>
                  </a:solidFill>
                  <a:ea typeface="宋体" charset="-122"/>
                </a:rPr>
                <a:t>Solution:</a:t>
              </a:r>
            </a:p>
          </p:txBody>
        </p:sp>
        <p:sp>
          <p:nvSpPr>
            <p:cNvPr id="13332" name="AutoShape 21"/>
            <p:cNvSpPr>
              <a:spLocks noChangeArrowheads="1"/>
            </p:cNvSpPr>
            <p:nvPr/>
          </p:nvSpPr>
          <p:spPr bwMode="auto">
            <a:xfrm>
              <a:off x="1250" y="3616"/>
              <a:ext cx="1222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400">
                  <a:ea typeface="宋体" charset="-122"/>
                </a:rPr>
                <a:t>Mask the target with an isotropic kernel in the spatial domain</a:t>
              </a:r>
            </a:p>
          </p:txBody>
        </p:sp>
        <p:sp>
          <p:nvSpPr>
            <p:cNvPr id="13333" name="AutoShape 22"/>
            <p:cNvSpPr>
              <a:spLocks noChangeArrowheads="1"/>
            </p:cNvSpPr>
            <p:nvPr/>
          </p:nvSpPr>
          <p:spPr bwMode="auto">
            <a:xfrm>
              <a:off x="2784" y="3616"/>
              <a:ext cx="1221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600" i="1">
                  <a:ea typeface="宋体" charset="-122"/>
                </a:rPr>
                <a:t>f</a:t>
              </a:r>
              <a:r>
                <a:rPr lang="en-US" altLang="zh-CN" sz="1600">
                  <a:ea typeface="宋体" charset="-122"/>
                </a:rPr>
                <a:t>(</a:t>
              </a:r>
              <a:r>
                <a:rPr lang="en-US" altLang="zh-CN" sz="1600" i="1">
                  <a:ea typeface="宋体" charset="-122"/>
                </a:rPr>
                <a:t>y</a:t>
              </a:r>
              <a:r>
                <a:rPr lang="en-US" altLang="zh-CN" sz="1600">
                  <a:ea typeface="宋体" charset="-122"/>
                </a:rPr>
                <a:t>) becomes smooth in </a:t>
              </a:r>
              <a:r>
                <a:rPr lang="en-US" altLang="zh-CN" sz="1600" i="1">
                  <a:ea typeface="宋体" charset="-122"/>
                </a:rPr>
                <a:t>y</a:t>
              </a:r>
              <a:endParaRPr lang="en-US" altLang="zh-CN" sz="1600">
                <a:ea typeface="宋体" charset="-122"/>
              </a:endParaRPr>
            </a:p>
          </p:txBody>
        </p:sp>
        <p:sp>
          <p:nvSpPr>
            <p:cNvPr id="13334" name="Line 23"/>
            <p:cNvSpPr>
              <a:spLocks noChangeShapeType="1"/>
            </p:cNvSpPr>
            <p:nvPr/>
          </p:nvSpPr>
          <p:spPr bwMode="auto">
            <a:xfrm>
              <a:off x="2514" y="3896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981200" y="4051300"/>
            <a:ext cx="5994400" cy="1524000"/>
            <a:chOff x="1248" y="2552"/>
            <a:chExt cx="3776" cy="960"/>
          </a:xfrm>
        </p:grpSpPr>
        <p:sp>
          <p:nvSpPr>
            <p:cNvPr id="13329" name="AutoShape 25"/>
            <p:cNvSpPr>
              <a:spLocks noChangeArrowheads="1"/>
            </p:cNvSpPr>
            <p:nvPr/>
          </p:nvSpPr>
          <p:spPr bwMode="auto">
            <a:xfrm>
              <a:off x="1248" y="2936"/>
              <a:ext cx="96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400" i="1">
                  <a:ea typeface="宋体" charset="-122"/>
                  <a:sym typeface="Symbol" pitchFamily="18" charset="2"/>
                </a:rPr>
                <a:t>f</a:t>
              </a:r>
              <a:r>
                <a:rPr lang="en-US" altLang="zh-CN" sz="1400">
                  <a:ea typeface="宋体" charset="-122"/>
                  <a:sym typeface="Symbol" pitchFamily="18" charset="2"/>
                </a:rPr>
                <a:t> is not smooth</a:t>
              </a:r>
            </a:p>
          </p:txBody>
        </p:sp>
        <p:sp>
          <p:nvSpPr>
            <p:cNvPr id="13330" name="Line 26"/>
            <p:cNvSpPr>
              <a:spLocks noChangeShapeType="1"/>
            </p:cNvSpPr>
            <p:nvPr/>
          </p:nvSpPr>
          <p:spPr bwMode="auto">
            <a:xfrm>
              <a:off x="4794" y="2552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584575" y="4660900"/>
            <a:ext cx="1976438" cy="914400"/>
            <a:chOff x="2258" y="2936"/>
            <a:chExt cx="1245" cy="576"/>
          </a:xfrm>
        </p:grpSpPr>
        <p:sp>
          <p:nvSpPr>
            <p:cNvPr id="13327" name="AutoShape 28"/>
            <p:cNvSpPr>
              <a:spLocks noChangeArrowheads="1"/>
            </p:cNvSpPr>
            <p:nvPr/>
          </p:nvSpPr>
          <p:spPr bwMode="auto">
            <a:xfrm>
              <a:off x="2536" y="2936"/>
              <a:ext cx="96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400" b="1">
                  <a:solidFill>
                    <a:srgbClr val="CC3300"/>
                  </a:solidFill>
                  <a:ea typeface="宋体" charset="-122"/>
                  <a:sym typeface="Symbol" pitchFamily="18" charset="2"/>
                </a:rPr>
                <a:t>Gradient-based optimizations are not robust</a:t>
              </a:r>
            </a:p>
          </p:txBody>
        </p:sp>
        <p:sp>
          <p:nvSpPr>
            <p:cNvPr id="13328" name="Line 29"/>
            <p:cNvSpPr>
              <a:spLocks noChangeShapeType="1"/>
            </p:cNvSpPr>
            <p:nvPr/>
          </p:nvSpPr>
          <p:spPr bwMode="auto">
            <a:xfrm>
              <a:off x="2258" y="3232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616575" y="3606800"/>
            <a:ext cx="1952625" cy="914400"/>
            <a:chOff x="3538" y="2272"/>
            <a:chExt cx="1230" cy="576"/>
          </a:xfrm>
        </p:grpSpPr>
        <p:sp>
          <p:nvSpPr>
            <p:cNvPr id="13325" name="AutoShape 31"/>
            <p:cNvSpPr>
              <a:spLocks noChangeArrowheads="1"/>
            </p:cNvSpPr>
            <p:nvPr/>
          </p:nvSpPr>
          <p:spPr bwMode="auto">
            <a:xfrm>
              <a:off x="3800" y="2272"/>
              <a:ext cx="968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400">
                  <a:ea typeface="宋体" charset="-122"/>
                  <a:sym typeface="Symbol" pitchFamily="18" charset="2"/>
                </a:rPr>
                <a:t>Large similarity variations for adjacent locations</a:t>
              </a:r>
            </a:p>
          </p:txBody>
        </p:sp>
        <p:sp>
          <p:nvSpPr>
            <p:cNvPr id="13326" name="Line 32"/>
            <p:cNvSpPr>
              <a:spLocks noChangeShapeType="1"/>
            </p:cNvSpPr>
            <p:nvPr/>
          </p:nvSpPr>
          <p:spPr bwMode="auto">
            <a:xfrm>
              <a:off x="3538" y="2552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69" name="Oval 33"/>
          <p:cNvSpPr>
            <a:spLocks noChangeArrowheads="1"/>
          </p:cNvSpPr>
          <p:nvPr/>
        </p:nvSpPr>
        <p:spPr bwMode="auto">
          <a:xfrm>
            <a:off x="8048625" y="2532063"/>
            <a:ext cx="447675" cy="338137"/>
          </a:xfrm>
          <a:prstGeom prst="ellips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Finding the PDF of the target model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361950" y="1854200"/>
          <a:ext cx="938213" cy="482600"/>
        </p:xfrm>
        <a:graphic>
          <a:graphicData uri="http://schemas.openxmlformats.org/presentationml/2006/ole">
            <p:oleObj spid="_x0000_s14338" name="Equation" r:id="rId4" imgW="495000" imgH="253800" progId="">
              <p:embed/>
            </p:oleObj>
          </a:graphicData>
        </a:graphic>
      </p:graphicFrame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1289050" y="1941513"/>
            <a:ext cx="210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CC3300"/>
                </a:solidFill>
                <a:ea typeface="宋体" charset="-122"/>
              </a:rPr>
              <a:t>Target pixel locations</a:t>
            </a:r>
            <a:endParaRPr lang="en-US" altLang="zh-CN" sz="1400">
              <a:solidFill>
                <a:srgbClr val="CC3300"/>
              </a:solidFill>
              <a:ea typeface="宋体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575" y="2760663"/>
            <a:ext cx="7135813" cy="565150"/>
            <a:chOff x="338" y="1739"/>
            <a:chExt cx="4495" cy="356"/>
          </a:xfrm>
        </p:grpSpPr>
        <p:graphicFrame>
          <p:nvGraphicFramePr>
            <p:cNvPr id="14344" name="Object 6"/>
            <p:cNvGraphicFramePr>
              <a:graphicFrameLocks noChangeAspect="1"/>
            </p:cNvGraphicFramePr>
            <p:nvPr/>
          </p:nvGraphicFramePr>
          <p:xfrm>
            <a:off x="338" y="1739"/>
            <a:ext cx="379" cy="243"/>
          </p:xfrm>
          <a:graphic>
            <a:graphicData uri="http://schemas.openxmlformats.org/presentationml/2006/ole">
              <p:oleObj spid="_x0000_s14344" name="Equation" r:id="rId5" imgW="317160" imgH="203040" progId="">
                <p:embed/>
              </p:oleObj>
            </a:graphicData>
          </a:graphic>
        </p:graphicFrame>
        <p:sp>
          <p:nvSpPr>
            <p:cNvPr id="14380" name="Rectangle 7"/>
            <p:cNvSpPr>
              <a:spLocks noChangeArrowheads="1"/>
            </p:cNvSpPr>
            <p:nvPr/>
          </p:nvSpPr>
          <p:spPr bwMode="auto">
            <a:xfrm>
              <a:off x="816" y="1749"/>
              <a:ext cx="401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A differentiable, isotropic, convex, monotonically decreasing kernel</a:t>
              </a:r>
            </a:p>
            <a:p>
              <a:pPr lvl="1">
                <a:buFontTx/>
                <a:buChar char="•"/>
              </a:pPr>
              <a:r>
                <a:rPr lang="en-US" altLang="zh-CN" sz="1400">
                  <a:solidFill>
                    <a:srgbClr val="CC3300"/>
                  </a:solidFill>
                  <a:ea typeface="宋体" charset="-122"/>
                </a:rPr>
                <a:t> Peripheral pixels are affected by occlusion and background interference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4513" y="3427413"/>
            <a:ext cx="4098925" cy="385762"/>
            <a:chOff x="343" y="2159"/>
            <a:chExt cx="2582" cy="243"/>
          </a:xfrm>
        </p:grpSpPr>
        <p:graphicFrame>
          <p:nvGraphicFramePr>
            <p:cNvPr id="14343" name="Object 9"/>
            <p:cNvGraphicFramePr>
              <a:graphicFrameLocks noChangeAspect="1"/>
            </p:cNvGraphicFramePr>
            <p:nvPr/>
          </p:nvGraphicFramePr>
          <p:xfrm>
            <a:off x="343" y="2159"/>
            <a:ext cx="365" cy="243"/>
          </p:xfrm>
          <a:graphic>
            <a:graphicData uri="http://schemas.openxmlformats.org/presentationml/2006/ole">
              <p:oleObj spid="_x0000_s14343" name="Equation" r:id="rId6" imgW="304560" imgH="203040" progId="">
                <p:embed/>
              </p:oleObj>
            </a:graphicData>
          </a:graphic>
        </p:graphicFrame>
        <p:sp>
          <p:nvSpPr>
            <p:cNvPr id="14379" name="Rectangle 10"/>
            <p:cNvSpPr>
              <a:spLocks noChangeArrowheads="1"/>
            </p:cNvSpPr>
            <p:nvPr/>
          </p:nvSpPr>
          <p:spPr bwMode="auto">
            <a:xfrm>
              <a:off x="816" y="2183"/>
              <a:ext cx="21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The color bin index (1..</a:t>
              </a:r>
              <a:r>
                <a:rPr lang="en-US" altLang="zh-CN" sz="1600" i="1">
                  <a:solidFill>
                    <a:srgbClr val="CC3300"/>
                  </a:solidFill>
                  <a:ea typeface="宋体" charset="-122"/>
                </a:rPr>
                <a:t>m</a:t>
              </a:r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) of pixel </a:t>
              </a:r>
              <a:r>
                <a:rPr lang="en-US" altLang="zh-CN" sz="1600" i="1">
                  <a:solidFill>
                    <a:srgbClr val="CC3300"/>
                  </a:solidFill>
                  <a:ea typeface="宋体" charset="-122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" y="4381500"/>
            <a:ext cx="4343400" cy="1803400"/>
            <a:chOff x="96" y="2760"/>
            <a:chExt cx="2736" cy="1136"/>
          </a:xfrm>
        </p:grpSpPr>
        <p:grpSp>
          <p:nvGrpSpPr>
            <p:cNvPr id="14375" name="Group 12"/>
            <p:cNvGrpSpPr>
              <a:grpSpLocks/>
            </p:cNvGrpSpPr>
            <p:nvPr/>
          </p:nvGrpSpPr>
          <p:grpSpPr bwMode="auto">
            <a:xfrm>
              <a:off x="96" y="2760"/>
              <a:ext cx="2736" cy="1136"/>
              <a:chOff x="96" y="2760"/>
              <a:chExt cx="2736" cy="1136"/>
            </a:xfrm>
          </p:grpSpPr>
          <p:graphicFrame>
            <p:nvGraphicFramePr>
              <p:cNvPr id="14342" name="Object 13"/>
              <p:cNvGraphicFramePr>
                <a:graphicFrameLocks noChangeAspect="1"/>
              </p:cNvGraphicFramePr>
              <p:nvPr/>
            </p:nvGraphicFramePr>
            <p:xfrm>
              <a:off x="816" y="2760"/>
              <a:ext cx="1296" cy="475"/>
            </p:xfrm>
            <a:graphic>
              <a:graphicData uri="http://schemas.openxmlformats.org/presentationml/2006/ole">
                <p:oleObj spid="_x0000_s14342" name="Equation" r:id="rId7" imgW="1244520" imgH="457200" progId="">
                  <p:embed/>
                </p:oleObj>
              </a:graphicData>
            </a:graphic>
          </p:graphicFrame>
          <p:sp>
            <p:nvSpPr>
              <p:cNvPr id="14377" name="AutoShape 14"/>
              <p:cNvSpPr>
                <a:spLocks noChangeArrowheads="1"/>
              </p:cNvSpPr>
              <p:nvPr/>
            </p:nvSpPr>
            <p:spPr bwMode="auto">
              <a:xfrm rot="10800000">
                <a:off x="96" y="3608"/>
                <a:ext cx="768" cy="288"/>
              </a:xfrm>
              <a:prstGeom prst="wedgeRoundRectCallout">
                <a:avLst>
                  <a:gd name="adj1" fmla="val -85551"/>
                  <a:gd name="adj2" fmla="val 240620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pPr algn="ctr"/>
                <a:r>
                  <a:rPr lang="en-US" altLang="zh-CN" sz="1200">
                    <a:solidFill>
                      <a:srgbClr val="CC3300"/>
                    </a:solidFill>
                    <a:ea typeface="宋体" charset="-122"/>
                  </a:rPr>
                  <a:t>Normalization factor</a:t>
                </a:r>
                <a:endParaRPr lang="en-US" altLang="zh-CN" sz="1200">
                  <a:ea typeface="宋体" charset="-122"/>
                </a:endParaRPr>
              </a:p>
            </p:txBody>
          </p:sp>
          <p:sp>
            <p:nvSpPr>
              <p:cNvPr id="14378" name="AutoShape 15"/>
              <p:cNvSpPr>
                <a:spLocks noChangeArrowheads="1"/>
              </p:cNvSpPr>
              <p:nvPr/>
            </p:nvSpPr>
            <p:spPr bwMode="auto">
              <a:xfrm rot="10800000">
                <a:off x="2160" y="3608"/>
                <a:ext cx="672" cy="240"/>
              </a:xfrm>
              <a:prstGeom prst="wedgeRoundRectCallout">
                <a:avLst>
                  <a:gd name="adj1" fmla="val 98657"/>
                  <a:gd name="adj2" fmla="val 222079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 anchorCtr="1"/>
              <a:lstStyle/>
              <a:p>
                <a:pPr algn="ctr"/>
                <a:r>
                  <a:rPr lang="en-US" altLang="zh-CN" sz="1200">
                    <a:solidFill>
                      <a:srgbClr val="CC3300"/>
                    </a:solidFill>
                    <a:ea typeface="宋体" charset="-122"/>
                  </a:rPr>
                  <a:t>Pixel weight</a:t>
                </a:r>
                <a:endParaRPr lang="en-US" altLang="zh-CN" sz="1200">
                  <a:ea typeface="宋体" charset="-122"/>
                </a:endParaRPr>
              </a:p>
            </p:txBody>
          </p:sp>
        </p:grpSp>
        <p:sp>
          <p:nvSpPr>
            <p:cNvPr id="14376" name="AutoShape 16"/>
            <p:cNvSpPr>
              <a:spLocks/>
            </p:cNvSpPr>
            <p:nvPr/>
          </p:nvSpPr>
          <p:spPr bwMode="auto">
            <a:xfrm rot="-5400000">
              <a:off x="1808" y="2920"/>
              <a:ext cx="48" cy="528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04850" y="3937000"/>
            <a:ext cx="3676650" cy="2774950"/>
            <a:chOff x="444" y="2480"/>
            <a:chExt cx="2316" cy="1748"/>
          </a:xfrm>
        </p:grpSpPr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444" y="248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9900CC"/>
                  </a:solidFill>
                  <a:ea typeface="宋体" charset="-122"/>
                </a:rPr>
                <a:t>Probability of feature u in model</a:t>
              </a:r>
            </a:p>
          </p:txBody>
        </p:sp>
        <p:grpSp>
          <p:nvGrpSpPr>
            <p:cNvPr id="14373" name="Group 19"/>
            <p:cNvGrpSpPr>
              <a:grpSpLocks/>
            </p:cNvGrpSpPr>
            <p:nvPr/>
          </p:nvGrpSpPr>
          <p:grpSpPr bwMode="auto">
            <a:xfrm>
              <a:off x="928" y="3337"/>
              <a:ext cx="1088" cy="891"/>
              <a:chOff x="832" y="3257"/>
              <a:chExt cx="1088" cy="891"/>
            </a:xfrm>
          </p:grpSpPr>
          <p:graphicFrame>
            <p:nvGraphicFramePr>
              <p:cNvPr id="14341" name="Object 20"/>
              <p:cNvGraphicFramePr>
                <a:graphicFrameLocks noChangeAspect="1"/>
              </p:cNvGraphicFramePr>
              <p:nvPr/>
            </p:nvGraphicFramePr>
            <p:xfrm>
              <a:off x="832" y="3257"/>
              <a:ext cx="1088" cy="891"/>
            </p:xfrm>
            <a:graphic>
              <a:graphicData uri="http://schemas.openxmlformats.org/presentationml/2006/ole">
                <p:oleObj spid="_x0000_s14341" name="Chart" r:id="rId8" imgW="3638702" imgH="2981249" progId="Excel.Sheet.8">
                  <p:embed/>
                </p:oleObj>
              </a:graphicData>
            </a:graphic>
          </p:graphicFrame>
          <p:sp>
            <p:nvSpPr>
              <p:cNvPr id="14374" name="Oval 21"/>
              <p:cNvSpPr>
                <a:spLocks noChangeArrowheads="1"/>
              </p:cNvSpPr>
              <p:nvPr/>
            </p:nvSpPr>
            <p:spPr bwMode="auto">
              <a:xfrm>
                <a:off x="1488" y="3512"/>
                <a:ext cx="184" cy="51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724400" y="3938588"/>
            <a:ext cx="4070350" cy="2767012"/>
            <a:chOff x="2976" y="2481"/>
            <a:chExt cx="2564" cy="1743"/>
          </a:xfrm>
        </p:grpSpPr>
        <p:sp>
          <p:nvSpPr>
            <p:cNvPr id="14369" name="Rectangle 23"/>
            <p:cNvSpPr>
              <a:spLocks noChangeArrowheads="1"/>
            </p:cNvSpPr>
            <p:nvPr/>
          </p:nvSpPr>
          <p:spPr bwMode="auto">
            <a:xfrm>
              <a:off x="2976" y="2481"/>
              <a:ext cx="2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9900CC"/>
                  </a:solidFill>
                  <a:ea typeface="宋体" charset="-122"/>
                </a:rPr>
                <a:t>Probability of feature u in candidate</a:t>
              </a:r>
            </a:p>
          </p:txBody>
        </p:sp>
        <p:grpSp>
          <p:nvGrpSpPr>
            <p:cNvPr id="14370" name="Group 24"/>
            <p:cNvGrpSpPr>
              <a:grpSpLocks/>
            </p:cNvGrpSpPr>
            <p:nvPr/>
          </p:nvGrpSpPr>
          <p:grpSpPr bwMode="auto">
            <a:xfrm>
              <a:off x="3736" y="3332"/>
              <a:ext cx="1088" cy="892"/>
              <a:chOff x="3736" y="3332"/>
              <a:chExt cx="1088" cy="892"/>
            </a:xfrm>
          </p:grpSpPr>
          <p:graphicFrame>
            <p:nvGraphicFramePr>
              <p:cNvPr id="14340" name="Object 25"/>
              <p:cNvGraphicFramePr>
                <a:graphicFrameLocks noChangeAspect="1"/>
              </p:cNvGraphicFramePr>
              <p:nvPr/>
            </p:nvGraphicFramePr>
            <p:xfrm>
              <a:off x="3736" y="3332"/>
              <a:ext cx="1088" cy="892"/>
            </p:xfrm>
            <a:graphic>
              <a:graphicData uri="http://schemas.openxmlformats.org/presentationml/2006/ole">
                <p:oleObj spid="_x0000_s14340" name="Chart" r:id="rId9" imgW="3648151" imgH="2981249" progId="Excel.Sheet.8">
                  <p:embed/>
                </p:oleObj>
              </a:graphicData>
            </a:graphic>
          </p:graphicFrame>
          <p:sp>
            <p:nvSpPr>
              <p:cNvPr id="14371" name="Oval 26"/>
              <p:cNvSpPr>
                <a:spLocks noChangeArrowheads="1"/>
              </p:cNvSpPr>
              <p:nvPr/>
            </p:nvSpPr>
            <p:spPr bwMode="auto">
              <a:xfrm>
                <a:off x="4400" y="3562"/>
                <a:ext cx="168" cy="51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</p:grp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648200" y="4332288"/>
            <a:ext cx="4267200" cy="1814512"/>
            <a:chOff x="2928" y="2729"/>
            <a:chExt cx="2688" cy="1143"/>
          </a:xfrm>
        </p:grpSpPr>
        <p:grpSp>
          <p:nvGrpSpPr>
            <p:cNvPr id="14365" name="Group 28"/>
            <p:cNvGrpSpPr>
              <a:grpSpLocks/>
            </p:cNvGrpSpPr>
            <p:nvPr/>
          </p:nvGrpSpPr>
          <p:grpSpPr bwMode="auto">
            <a:xfrm>
              <a:off x="2928" y="2729"/>
              <a:ext cx="2688" cy="1143"/>
              <a:chOff x="2928" y="2729"/>
              <a:chExt cx="2688" cy="1143"/>
            </a:xfrm>
          </p:grpSpPr>
          <p:graphicFrame>
            <p:nvGraphicFramePr>
              <p:cNvPr id="14339" name="Object 29"/>
              <p:cNvGraphicFramePr>
                <a:graphicFrameLocks noChangeAspect="1"/>
              </p:cNvGraphicFramePr>
              <p:nvPr/>
            </p:nvGraphicFramePr>
            <p:xfrm>
              <a:off x="3308" y="2729"/>
              <a:ext cx="1924" cy="559"/>
            </p:xfrm>
            <a:graphic>
              <a:graphicData uri="http://schemas.openxmlformats.org/presentationml/2006/ole">
                <p:oleObj spid="_x0000_s14339" name="Equation" r:id="rId10" imgW="1828800" imgH="533160" progId="">
                  <p:embed/>
                </p:oleObj>
              </a:graphicData>
            </a:graphic>
          </p:graphicFrame>
          <p:sp>
            <p:nvSpPr>
              <p:cNvPr id="14367" name="AutoShape 30"/>
              <p:cNvSpPr>
                <a:spLocks noChangeArrowheads="1"/>
              </p:cNvSpPr>
              <p:nvPr/>
            </p:nvSpPr>
            <p:spPr bwMode="auto">
              <a:xfrm rot="10800000">
                <a:off x="2928" y="3584"/>
                <a:ext cx="768" cy="288"/>
              </a:xfrm>
              <a:prstGeom prst="wedgeRoundRectCallout">
                <a:avLst>
                  <a:gd name="adj1" fmla="val -77218"/>
                  <a:gd name="adj2" fmla="val 226731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pPr algn="ctr"/>
                <a:r>
                  <a:rPr lang="en-US" altLang="zh-CN" sz="1200">
                    <a:solidFill>
                      <a:srgbClr val="CC3300"/>
                    </a:solidFill>
                    <a:ea typeface="宋体" charset="-122"/>
                  </a:rPr>
                  <a:t>Normalization factor</a:t>
                </a:r>
                <a:endParaRPr lang="en-US" altLang="zh-CN" sz="1200">
                  <a:ea typeface="宋体" charset="-122"/>
                </a:endParaRPr>
              </a:p>
            </p:txBody>
          </p:sp>
          <p:sp>
            <p:nvSpPr>
              <p:cNvPr id="14368" name="AutoShape 31"/>
              <p:cNvSpPr>
                <a:spLocks noChangeArrowheads="1"/>
              </p:cNvSpPr>
              <p:nvPr/>
            </p:nvSpPr>
            <p:spPr bwMode="auto">
              <a:xfrm rot="10800000">
                <a:off x="4944" y="3632"/>
                <a:ext cx="672" cy="240"/>
              </a:xfrm>
              <a:prstGeom prst="wedgeRoundRectCallout">
                <a:avLst>
                  <a:gd name="adj1" fmla="val 67708"/>
                  <a:gd name="adj2" fmla="val 182079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 anchorCtr="1"/>
              <a:lstStyle/>
              <a:p>
                <a:pPr algn="ctr"/>
                <a:r>
                  <a:rPr lang="en-US" altLang="zh-CN" sz="1200">
                    <a:solidFill>
                      <a:srgbClr val="CC3300"/>
                    </a:solidFill>
                    <a:ea typeface="宋体" charset="-122"/>
                  </a:rPr>
                  <a:t>Pixel weight</a:t>
                </a:r>
                <a:endParaRPr lang="en-US" altLang="zh-CN" sz="1200">
                  <a:ea typeface="宋体" charset="-122"/>
                </a:endParaRPr>
              </a:p>
            </p:txBody>
          </p:sp>
        </p:grpSp>
        <p:sp>
          <p:nvSpPr>
            <p:cNvPr id="14366" name="AutoShape 32"/>
            <p:cNvSpPr>
              <a:spLocks/>
            </p:cNvSpPr>
            <p:nvPr/>
          </p:nvSpPr>
          <p:spPr bwMode="auto">
            <a:xfrm rot="-5400000">
              <a:off x="4768" y="2880"/>
              <a:ext cx="72" cy="792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14353" name="Group 33"/>
          <p:cNvGrpSpPr>
            <a:grpSpLocks/>
          </p:cNvGrpSpPr>
          <p:nvPr/>
        </p:nvGrpSpPr>
        <p:grpSpPr bwMode="auto">
          <a:xfrm>
            <a:off x="4191000" y="1435100"/>
            <a:ext cx="1828800" cy="1333500"/>
            <a:chOff x="2544" y="904"/>
            <a:chExt cx="1152" cy="840"/>
          </a:xfrm>
        </p:grpSpPr>
        <p:grpSp>
          <p:nvGrpSpPr>
            <p:cNvPr id="14360" name="Group 34"/>
            <p:cNvGrpSpPr>
              <a:grpSpLocks/>
            </p:cNvGrpSpPr>
            <p:nvPr/>
          </p:nvGrpSpPr>
          <p:grpSpPr bwMode="auto">
            <a:xfrm>
              <a:off x="2544" y="904"/>
              <a:ext cx="1152" cy="840"/>
              <a:chOff x="2544" y="904"/>
              <a:chExt cx="1152" cy="840"/>
            </a:xfrm>
          </p:grpSpPr>
          <p:pic>
            <p:nvPicPr>
              <p:cNvPr id="14362" name="Picture 35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544" y="904"/>
                <a:ext cx="795" cy="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3" name="Line 36"/>
              <p:cNvSpPr>
                <a:spLocks noChangeShapeType="1"/>
              </p:cNvSpPr>
              <p:nvPr/>
            </p:nvSpPr>
            <p:spPr bwMode="auto">
              <a:xfrm flipH="1" flipV="1">
                <a:off x="2979" y="1396"/>
                <a:ext cx="528" cy="216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Rectangle 37"/>
              <p:cNvSpPr>
                <a:spLocks noChangeArrowheads="1"/>
              </p:cNvSpPr>
              <p:nvPr/>
            </p:nvSpPr>
            <p:spPr bwMode="auto">
              <a:xfrm>
                <a:off x="3467" y="1532"/>
                <a:ext cx="2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i="1">
                    <a:ea typeface="宋体" charset="-122"/>
                  </a:rPr>
                  <a:t>0</a:t>
                </a:r>
                <a:endParaRPr lang="en-US" altLang="zh-CN" sz="1600" i="1" baseline="-30000">
                  <a:ea typeface="宋体" charset="-122"/>
                  <a:cs typeface="Times New Roman" pitchFamily="18" charset="0"/>
                </a:endParaRPr>
              </a:p>
            </p:txBody>
          </p:sp>
        </p:grpSp>
        <p:sp>
          <p:nvSpPr>
            <p:cNvPr id="14361" name="Text Box 38"/>
            <p:cNvSpPr txBox="1">
              <a:spLocks noChangeArrowheads="1"/>
            </p:cNvSpPr>
            <p:nvPr/>
          </p:nvSpPr>
          <p:spPr bwMode="auto">
            <a:xfrm>
              <a:off x="2704" y="1008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model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6705600" y="1435100"/>
            <a:ext cx="1871663" cy="1282700"/>
            <a:chOff x="4389" y="904"/>
            <a:chExt cx="1179" cy="808"/>
          </a:xfrm>
        </p:grpSpPr>
        <p:grpSp>
          <p:nvGrpSpPr>
            <p:cNvPr id="14355" name="Group 40"/>
            <p:cNvGrpSpPr>
              <a:grpSpLocks/>
            </p:cNvGrpSpPr>
            <p:nvPr/>
          </p:nvGrpSpPr>
          <p:grpSpPr bwMode="auto">
            <a:xfrm>
              <a:off x="4389" y="904"/>
              <a:ext cx="1179" cy="808"/>
              <a:chOff x="3813" y="904"/>
              <a:chExt cx="1179" cy="808"/>
            </a:xfrm>
          </p:grpSpPr>
          <p:pic>
            <p:nvPicPr>
              <p:cNvPr id="14357" name="Picture 41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813" y="904"/>
                <a:ext cx="795" cy="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8" name="Line 42"/>
              <p:cNvSpPr>
                <a:spLocks noChangeShapeType="1"/>
              </p:cNvSpPr>
              <p:nvPr/>
            </p:nvSpPr>
            <p:spPr bwMode="auto">
              <a:xfrm flipH="1" flipV="1">
                <a:off x="4275" y="1364"/>
                <a:ext cx="528" cy="216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Rectangle 43"/>
              <p:cNvSpPr>
                <a:spLocks noChangeArrowheads="1"/>
              </p:cNvSpPr>
              <p:nvPr/>
            </p:nvSpPr>
            <p:spPr bwMode="auto">
              <a:xfrm>
                <a:off x="4763" y="1500"/>
                <a:ext cx="2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i="1">
                    <a:ea typeface="宋体" charset="-122"/>
                  </a:rPr>
                  <a:t>y</a:t>
                </a:r>
                <a:endParaRPr lang="en-US" altLang="zh-CN" sz="1600" i="1" baseline="-30000">
                  <a:ea typeface="宋体" charset="-122"/>
                  <a:cs typeface="Times New Roman" pitchFamily="18" charset="0"/>
                </a:endParaRPr>
              </a:p>
            </p:txBody>
          </p:sp>
        </p:grpSp>
        <p:sp>
          <p:nvSpPr>
            <p:cNvPr id="14356" name="Text Box 44"/>
            <p:cNvSpPr txBox="1">
              <a:spLocks noChangeArrowheads="1"/>
            </p:cNvSpPr>
            <p:nvPr/>
          </p:nvSpPr>
          <p:spPr bwMode="auto">
            <a:xfrm>
              <a:off x="4440" y="96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candidate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Similarity Function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4094163" y="2255838"/>
          <a:ext cx="3176587" cy="482600"/>
        </p:xfrm>
        <a:graphic>
          <a:graphicData uri="http://schemas.openxmlformats.org/presentationml/2006/ole">
            <p:oleObj spid="_x0000_s15362" name="Equation" r:id="rId4" imgW="1676160" imgH="253800" progId="">
              <p:embed/>
            </p:oleObj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4094163" y="1676400"/>
          <a:ext cx="1781175" cy="482600"/>
        </p:xfrm>
        <a:graphic>
          <a:graphicData uri="http://schemas.openxmlformats.org/presentationml/2006/ole">
            <p:oleObj spid="_x0000_s15363" name="Equation" r:id="rId5" imgW="939600" imgH="253800" progId="">
              <p:embed/>
            </p:oleObj>
          </a:graphicData>
        </a:graphic>
      </p:graphicFrame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2057400" y="17526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Target model: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2063750" y="231298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Target candidate:</a:t>
            </a: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2063750" y="29225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Similarity function:</a:t>
            </a:r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4095750" y="2857500"/>
          <a:ext cx="2789238" cy="522288"/>
        </p:xfrm>
        <a:graphic>
          <a:graphicData uri="http://schemas.openxmlformats.org/presentationml/2006/ole">
            <p:oleObj spid="_x0000_s15364" name="Equation" r:id="rId6" imgW="1485720" imgH="27936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8800" y="3657600"/>
            <a:ext cx="5867400" cy="1981200"/>
            <a:chOff x="1152" y="2304"/>
            <a:chExt cx="3696" cy="1248"/>
          </a:xfrm>
        </p:grpSpPr>
        <p:graphicFrame>
          <p:nvGraphicFramePr>
            <p:cNvPr id="15366" name="Object 10"/>
            <p:cNvGraphicFramePr>
              <a:graphicFrameLocks noChangeAspect="1"/>
            </p:cNvGraphicFramePr>
            <p:nvPr/>
          </p:nvGraphicFramePr>
          <p:xfrm>
            <a:off x="1152" y="3064"/>
            <a:ext cx="2016" cy="348"/>
          </p:xfrm>
          <a:graphic>
            <a:graphicData uri="http://schemas.openxmlformats.org/presentationml/2006/ole">
              <p:oleObj spid="_x0000_s15366" name="Equation" r:id="rId7" imgW="1917360" imgH="330120" progId="">
                <p:embed/>
              </p:oleObj>
            </a:graphicData>
          </a:graphic>
        </p:graphicFrame>
        <p:graphicFrame>
          <p:nvGraphicFramePr>
            <p:cNvPr id="15367" name="Object 11"/>
            <p:cNvGraphicFramePr>
              <a:graphicFrameLocks noChangeAspect="1"/>
            </p:cNvGraphicFramePr>
            <p:nvPr/>
          </p:nvGraphicFramePr>
          <p:xfrm>
            <a:off x="1152" y="2688"/>
            <a:ext cx="1248" cy="320"/>
          </p:xfrm>
          <a:graphic>
            <a:graphicData uri="http://schemas.openxmlformats.org/presentationml/2006/ole">
              <p:oleObj spid="_x0000_s15367" name="Equation" r:id="rId8" imgW="1193760" imgH="304560" progId="">
                <p:embed/>
              </p:oleObj>
            </a:graphicData>
          </a:graphic>
        </p:graphicFrame>
        <p:grpSp>
          <p:nvGrpSpPr>
            <p:cNvPr id="15376" name="Group 12"/>
            <p:cNvGrpSpPr>
              <a:grpSpLocks/>
            </p:cNvGrpSpPr>
            <p:nvPr/>
          </p:nvGrpSpPr>
          <p:grpSpPr bwMode="auto">
            <a:xfrm>
              <a:off x="3438" y="2511"/>
              <a:ext cx="1410" cy="1041"/>
              <a:chOff x="3360" y="2649"/>
              <a:chExt cx="1410" cy="1041"/>
            </a:xfrm>
          </p:grpSpPr>
          <p:sp>
            <p:nvSpPr>
              <p:cNvPr id="15378" name="Line 13"/>
              <p:cNvSpPr>
                <a:spLocks noChangeShapeType="1"/>
              </p:cNvSpPr>
              <p:nvPr/>
            </p:nvSpPr>
            <p:spPr bwMode="auto">
              <a:xfrm flipV="1">
                <a:off x="3360" y="2784"/>
                <a:ext cx="960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4"/>
              <p:cNvSpPr>
                <a:spLocks noChangeShapeType="1"/>
              </p:cNvSpPr>
              <p:nvPr/>
            </p:nvSpPr>
            <p:spPr bwMode="auto">
              <a:xfrm>
                <a:off x="3360" y="3216"/>
                <a:ext cx="96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68" name="Object 15"/>
              <p:cNvGraphicFramePr>
                <a:graphicFrameLocks noChangeAspect="1"/>
              </p:cNvGraphicFramePr>
              <p:nvPr/>
            </p:nvGraphicFramePr>
            <p:xfrm>
              <a:off x="4344" y="2649"/>
              <a:ext cx="186" cy="229"/>
            </p:xfrm>
            <a:graphic>
              <a:graphicData uri="http://schemas.openxmlformats.org/presentationml/2006/ole">
                <p:oleObj spid="_x0000_s15368" name="Equation" r:id="rId9" imgW="164880" imgH="203040" progId="">
                  <p:embed/>
                </p:oleObj>
              </a:graphicData>
            </a:graphic>
          </p:graphicFrame>
          <p:graphicFrame>
            <p:nvGraphicFramePr>
              <p:cNvPr id="15369" name="Object 16"/>
              <p:cNvGraphicFramePr>
                <a:graphicFrameLocks noChangeAspect="1"/>
              </p:cNvGraphicFramePr>
              <p:nvPr/>
            </p:nvGraphicFramePr>
            <p:xfrm>
              <a:off x="4312" y="3403"/>
              <a:ext cx="458" cy="287"/>
            </p:xfrm>
            <a:graphic>
              <a:graphicData uri="http://schemas.openxmlformats.org/presentationml/2006/ole">
                <p:oleObj spid="_x0000_s15369" name="Equation" r:id="rId10" imgW="406080" imgH="253800" progId="">
                  <p:embed/>
                </p:oleObj>
              </a:graphicData>
            </a:graphic>
          </p:graphicFrame>
          <p:sp>
            <p:nvSpPr>
              <p:cNvPr id="15380" name="Arc 17"/>
              <p:cNvSpPr>
                <a:spLocks/>
              </p:cNvSpPr>
              <p:nvPr/>
            </p:nvSpPr>
            <p:spPr bwMode="auto">
              <a:xfrm rot="2972037">
                <a:off x="3710" y="3069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3 h 21600"/>
                  <a:gd name="T4" fmla="*/ 0 w 21600"/>
                  <a:gd name="T5" fmla="*/ 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370" name="Object 18"/>
              <p:cNvGraphicFramePr>
                <a:graphicFrameLocks noChangeAspect="1"/>
              </p:cNvGraphicFramePr>
              <p:nvPr/>
            </p:nvGraphicFramePr>
            <p:xfrm>
              <a:off x="3641" y="3050"/>
              <a:ext cx="200" cy="272"/>
            </p:xfrm>
            <a:graphic>
              <a:graphicData uri="http://schemas.openxmlformats.org/presentationml/2006/ole">
                <p:oleObj spid="_x0000_s15370" name="Equation" r:id="rId11" imgW="177480" imgH="241200" progId="">
                  <p:embed/>
                </p:oleObj>
              </a:graphicData>
            </a:graphic>
          </p:graphicFrame>
          <p:sp>
            <p:nvSpPr>
              <p:cNvPr id="15381" name="Text Box 19"/>
              <p:cNvSpPr txBox="1">
                <a:spLocks noChangeArrowheads="1"/>
              </p:cNvSpPr>
              <p:nvPr/>
            </p:nvSpPr>
            <p:spPr bwMode="auto">
              <a:xfrm>
                <a:off x="3696" y="2784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>
                    <a:ea typeface="宋体" charset="-122"/>
                  </a:rPr>
                  <a:t>1</a:t>
                </a:r>
              </a:p>
            </p:txBody>
          </p:sp>
          <p:sp>
            <p:nvSpPr>
              <p:cNvPr id="15382" name="Text Box 20"/>
              <p:cNvSpPr txBox="1">
                <a:spLocks noChangeArrowheads="1"/>
              </p:cNvSpPr>
              <p:nvPr/>
            </p:nvSpPr>
            <p:spPr bwMode="auto">
              <a:xfrm>
                <a:off x="3736" y="3396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>
                    <a:ea typeface="宋体" charset="-122"/>
                  </a:rPr>
                  <a:t>1</a:t>
                </a:r>
              </a:p>
            </p:txBody>
          </p:sp>
        </p:grpSp>
        <p:sp>
          <p:nvSpPr>
            <p:cNvPr id="15377" name="Text Box 21"/>
            <p:cNvSpPr txBox="1">
              <a:spLocks noChangeArrowheads="1"/>
            </p:cNvSpPr>
            <p:nvPr/>
          </p:nvSpPr>
          <p:spPr bwMode="auto">
            <a:xfrm>
              <a:off x="1440" y="2304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9900CC"/>
                  </a:solidFill>
                  <a:ea typeface="宋体" charset="-122"/>
                </a:rPr>
                <a:t>The Bhattacharyya Coefficient</a:t>
              </a:r>
            </a:p>
          </p:txBody>
        </p:sp>
      </p:grpSp>
      <p:graphicFrame>
        <p:nvGraphicFramePr>
          <p:cNvPr id="195606" name="Object 22"/>
          <p:cNvGraphicFramePr>
            <a:graphicFrameLocks noChangeAspect="1"/>
          </p:cNvGraphicFramePr>
          <p:nvPr/>
        </p:nvGraphicFramePr>
        <p:xfrm>
          <a:off x="1816100" y="5708650"/>
          <a:ext cx="5219700" cy="973138"/>
        </p:xfrm>
        <a:graphic>
          <a:graphicData uri="http://schemas.openxmlformats.org/presentationml/2006/ole">
            <p:oleObj spid="_x0000_s15365" name="Equation" r:id="rId12" imgW="2781000" imgH="520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38538"/>
            <a:ext cx="30480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100" y="33655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Target Localization Algorithm</a:t>
            </a:r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558800" y="1697038"/>
            <a:ext cx="17526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>
                <a:ea typeface="宋体" charset="-122"/>
              </a:rPr>
              <a:t>Start from the position of the model in the current frame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1409700" y="2962275"/>
            <a:ext cx="723900" cy="20669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952625" y="6057900"/>
          <a:ext cx="320675" cy="512763"/>
        </p:xfrm>
        <a:graphic>
          <a:graphicData uri="http://schemas.openxmlformats.org/presentationml/2006/ole">
            <p:oleObj spid="_x0000_s16386" name="Equation" r:id="rId6" imgW="126720" imgH="203040" progId="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4600" y="1735138"/>
            <a:ext cx="2921000" cy="1143000"/>
            <a:chOff x="1584" y="1093"/>
            <a:chExt cx="1840" cy="720"/>
          </a:xfrm>
        </p:grpSpPr>
        <p:sp>
          <p:nvSpPr>
            <p:cNvPr id="16403" name="Line 11"/>
            <p:cNvSpPr>
              <a:spLocks noChangeShapeType="1"/>
            </p:cNvSpPr>
            <p:nvPr/>
          </p:nvSpPr>
          <p:spPr bwMode="auto">
            <a:xfrm>
              <a:off x="1584" y="1429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AutoShape 12"/>
            <p:cNvSpPr>
              <a:spLocks noChangeArrowheads="1"/>
            </p:cNvSpPr>
            <p:nvPr/>
          </p:nvSpPr>
          <p:spPr bwMode="auto">
            <a:xfrm>
              <a:off x="2272" y="1093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>
                  <a:ea typeface="宋体" charset="-122"/>
                </a:rPr>
                <a:t>Search in the model’s neighborhood in next frame</a:t>
              </a:r>
            </a:p>
          </p:txBody>
        </p:sp>
      </p:grpSp>
      <p:sp>
        <p:nvSpPr>
          <p:cNvPr id="196621" name="Line 13"/>
          <p:cNvSpPr>
            <a:spLocks noChangeShapeType="1"/>
          </p:cNvSpPr>
          <p:nvPr/>
        </p:nvSpPr>
        <p:spPr bwMode="auto">
          <a:xfrm flipH="1">
            <a:off x="4114800" y="2962275"/>
            <a:ext cx="419100" cy="14573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3576638" y="6019800"/>
          <a:ext cx="881062" cy="609600"/>
        </p:xfrm>
        <a:graphic>
          <a:graphicData uri="http://schemas.openxmlformats.org/presentationml/2006/ole">
            <p:oleObj spid="_x0000_s16387" name="Equation" r:id="rId7" imgW="368280" imgH="253800" progId="">
              <p:embed/>
            </p:oleObj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613400" y="1735138"/>
            <a:ext cx="2946400" cy="1143000"/>
            <a:chOff x="3536" y="1093"/>
            <a:chExt cx="1856" cy="720"/>
          </a:xfrm>
        </p:grpSpPr>
        <p:sp>
          <p:nvSpPr>
            <p:cNvPr id="16401" name="AutoShape 16"/>
            <p:cNvSpPr>
              <a:spLocks noChangeArrowheads="1"/>
            </p:cNvSpPr>
            <p:nvPr/>
          </p:nvSpPr>
          <p:spPr bwMode="auto">
            <a:xfrm>
              <a:off x="4240" y="1093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charset="-122"/>
                </a:rPr>
                <a:t>Find best candidate by maximizing a similarity func.</a:t>
              </a:r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3536" y="1429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620000" y="2967038"/>
            <a:ext cx="0" cy="8048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63700" y="4483100"/>
            <a:ext cx="2933700" cy="1058863"/>
            <a:chOff x="1928" y="2824"/>
            <a:chExt cx="1848" cy="667"/>
          </a:xfrm>
        </p:grpSpPr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1928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6400" name="Rectangle 21"/>
            <p:cNvSpPr>
              <a:spLocks noChangeArrowheads="1"/>
            </p:cNvSpPr>
            <p:nvPr/>
          </p:nvSpPr>
          <p:spPr bwMode="auto">
            <a:xfrm>
              <a:off x="3136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5791200" y="6019800"/>
          <a:ext cx="3176588" cy="609600"/>
        </p:xfrm>
        <a:graphic>
          <a:graphicData uri="http://schemas.openxmlformats.org/presentationml/2006/ole">
            <p:oleObj spid="_x0000_s16406" name="Equation" r:id="rId8" imgW="12571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  <p:bldP spid="196616" grpId="0" animBg="1"/>
      <p:bldP spid="196616" grpId="1" animBg="1"/>
      <p:bldP spid="196621" grpId="0" animBg="1"/>
      <p:bldP spid="196621" grpId="1" animBg="1"/>
      <p:bldP spid="1966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Function Optimization</a:t>
            </a:r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2895600" y="1981200"/>
          <a:ext cx="3176588" cy="609600"/>
        </p:xfrm>
        <a:graphic>
          <a:graphicData uri="http://schemas.openxmlformats.org/presentationml/2006/ole">
            <p:oleObj spid="_x0000_s169989" name="Equation" r:id="rId4" imgW="1257120" imgH="241200" progId="Equation.3">
              <p:embed/>
            </p:oleObj>
          </a:graphicData>
        </a:graphic>
      </p:graphicFrame>
      <p:sp>
        <p:nvSpPr>
          <p:cNvPr id="169992" name="TextBox 21"/>
          <p:cNvSpPr txBox="1">
            <a:spLocks noChangeArrowheads="1"/>
          </p:cNvSpPr>
          <p:nvPr/>
        </p:nvSpPr>
        <p:spPr bwMode="auto">
          <a:xfrm>
            <a:off x="1219200" y="3124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Or </a:t>
            </a:r>
            <a:endParaRPr lang="zh-CN" altLang="en-US">
              <a:ea typeface="宋体" charset="-122"/>
            </a:endParaRPr>
          </a:p>
        </p:txBody>
      </p:sp>
      <p:graphicFrame>
        <p:nvGraphicFramePr>
          <p:cNvPr id="169990" name="Object 6"/>
          <p:cNvGraphicFramePr>
            <a:graphicFrameLocks noChangeAspect="1"/>
          </p:cNvGraphicFramePr>
          <p:nvPr/>
        </p:nvGraphicFramePr>
        <p:xfrm>
          <a:off x="2819400" y="3657600"/>
          <a:ext cx="3883025" cy="673100"/>
        </p:xfrm>
        <a:graphic>
          <a:graphicData uri="http://schemas.openxmlformats.org/presentationml/2006/ole">
            <p:oleObj spid="_x0000_s169990" name="Equation" r:id="rId5" imgW="15364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Function Optimization</a:t>
            </a:r>
          </a:p>
        </p:txBody>
      </p:sp>
      <p:graphicFrame>
        <p:nvGraphicFramePr>
          <p:cNvPr id="318467" name="Object 3"/>
          <p:cNvGraphicFramePr>
            <a:graphicFrameLocks noChangeAspect="1"/>
          </p:cNvGraphicFramePr>
          <p:nvPr/>
        </p:nvGraphicFramePr>
        <p:xfrm>
          <a:off x="2895600" y="1981200"/>
          <a:ext cx="3176588" cy="609600"/>
        </p:xfrm>
        <a:graphic>
          <a:graphicData uri="http://schemas.openxmlformats.org/presentationml/2006/ole">
            <p:oleObj spid="_x0000_s318467" name="Equation" r:id="rId4" imgW="1257120" imgH="241200" progId="Equation.3">
              <p:embed/>
            </p:oleObj>
          </a:graphicData>
        </a:graphic>
      </p:graphicFrame>
      <p:sp>
        <p:nvSpPr>
          <p:cNvPr id="318468" name="TextBox 21"/>
          <p:cNvSpPr txBox="1">
            <a:spLocks noChangeArrowheads="1"/>
          </p:cNvSpPr>
          <p:nvPr/>
        </p:nvSpPr>
        <p:spPr bwMode="auto">
          <a:xfrm>
            <a:off x="1219200" y="3124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Or </a:t>
            </a:r>
            <a:endParaRPr lang="zh-CN" altLang="en-US">
              <a:ea typeface="宋体" charset="-122"/>
            </a:endParaRPr>
          </a:p>
        </p:txBody>
      </p:sp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2819400" y="3657600"/>
          <a:ext cx="3883025" cy="673100"/>
        </p:xfrm>
        <a:graphic>
          <a:graphicData uri="http://schemas.openxmlformats.org/presentationml/2006/ole">
            <p:oleObj spid="_x0000_s318469" name="Equation" r:id="rId5" imgW="1536480" imgH="266400" progId="Equation.3">
              <p:embed/>
            </p:oleObj>
          </a:graphicData>
        </a:graphic>
      </p:graphicFrame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1143000" y="5105400"/>
            <a:ext cx="7696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similar to Lucas Kanade registration!</a:t>
            </a:r>
          </a:p>
          <a:p>
            <a:pPr>
              <a:spcBef>
                <a:spcPct val="50000"/>
              </a:spcBef>
            </a:pPr>
            <a:r>
              <a:rPr lang="en-US"/>
              <a:t>    </a:t>
            </a:r>
            <a:r>
              <a:rPr lang="en-US" sz="1600"/>
              <a:t>- we can use gradient based optimization techniques to solve the problem.</a:t>
            </a:r>
          </a:p>
          <a:p>
            <a:pPr>
              <a:spcBef>
                <a:spcPct val="50000"/>
              </a:spcBef>
            </a:pPr>
            <a:r>
              <a:rPr lang="en-US" sz="16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Function Optimization</a:t>
            </a:r>
          </a:p>
        </p:txBody>
      </p:sp>
      <p:graphicFrame>
        <p:nvGraphicFramePr>
          <p:cNvPr id="320515" name="Object 3"/>
          <p:cNvGraphicFramePr>
            <a:graphicFrameLocks noChangeAspect="1"/>
          </p:cNvGraphicFramePr>
          <p:nvPr/>
        </p:nvGraphicFramePr>
        <p:xfrm>
          <a:off x="2895600" y="1981200"/>
          <a:ext cx="3176588" cy="609600"/>
        </p:xfrm>
        <a:graphic>
          <a:graphicData uri="http://schemas.openxmlformats.org/presentationml/2006/ole">
            <p:oleObj spid="_x0000_s320515" name="Equation" r:id="rId4" imgW="1257120" imgH="241200" progId="Equation.3">
              <p:embed/>
            </p:oleObj>
          </a:graphicData>
        </a:graphic>
      </p:graphicFrame>
      <p:sp>
        <p:nvSpPr>
          <p:cNvPr id="320516" name="TextBox 21"/>
          <p:cNvSpPr txBox="1">
            <a:spLocks noChangeArrowheads="1"/>
          </p:cNvSpPr>
          <p:nvPr/>
        </p:nvSpPr>
        <p:spPr bwMode="auto">
          <a:xfrm>
            <a:off x="1219200" y="3124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Or </a:t>
            </a:r>
            <a:endParaRPr lang="zh-CN" altLang="en-US">
              <a:ea typeface="宋体" charset="-122"/>
            </a:endParaRP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819400" y="3657600"/>
          <a:ext cx="3883025" cy="673100"/>
        </p:xfrm>
        <a:graphic>
          <a:graphicData uri="http://schemas.openxmlformats.org/presentationml/2006/ole">
            <p:oleObj spid="_x0000_s320517" name="Equation" r:id="rId5" imgW="1536480" imgH="266400" progId="Equation.3">
              <p:embed/>
            </p:oleObj>
          </a:graphicData>
        </a:graphic>
      </p:graphicFrame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1143000" y="5105400"/>
            <a:ext cx="7696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Shift provides an efficient way to optimize the function!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" y="2303463"/>
            <a:ext cx="6632575" cy="923925"/>
            <a:chOff x="8" y="1451"/>
            <a:chExt cx="4178" cy="582"/>
          </a:xfrm>
        </p:grpSpPr>
        <p:graphicFrame>
          <p:nvGraphicFramePr>
            <p:cNvPr id="17415" name="Object 3"/>
            <p:cNvGraphicFramePr>
              <a:graphicFrameLocks noChangeAspect="1"/>
            </p:cNvGraphicFramePr>
            <p:nvPr/>
          </p:nvGraphicFramePr>
          <p:xfrm>
            <a:off x="688" y="1451"/>
            <a:ext cx="3498" cy="582"/>
          </p:xfrm>
          <a:graphic>
            <a:graphicData uri="http://schemas.openxmlformats.org/presentationml/2006/ole">
              <p:oleObj spid="_x0000_s17415" name="Equation" r:id="rId4" imgW="2958840" imgH="495000" progId="">
                <p:embed/>
              </p:oleObj>
            </a:graphicData>
          </a:graphic>
        </p:graphicFrame>
        <p:sp>
          <p:nvSpPr>
            <p:cNvPr id="17435" name="Rectangle 4"/>
            <p:cNvSpPr>
              <a:spLocks noChangeArrowheads="1"/>
            </p:cNvSpPr>
            <p:nvPr/>
          </p:nvSpPr>
          <p:spPr bwMode="auto">
            <a:xfrm>
              <a:off x="8" y="1488"/>
              <a:ext cx="72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CC3300"/>
                  </a:solidFill>
                  <a:ea typeface="宋体" charset="-122"/>
                </a:rPr>
                <a:t>Linear approx.</a:t>
              </a:r>
            </a:p>
            <a:p>
              <a:pPr algn="ctr"/>
              <a:r>
                <a:rPr lang="en-US" altLang="zh-CN" sz="1400">
                  <a:solidFill>
                    <a:srgbClr val="CC3300"/>
                  </a:solidFill>
                  <a:ea typeface="宋体" charset="-122"/>
                </a:rPr>
                <a:t>(around </a:t>
              </a:r>
              <a:r>
                <a:rPr lang="en-US" altLang="zh-CN" sz="1400" i="1">
                  <a:solidFill>
                    <a:srgbClr val="CC3300"/>
                  </a:solidFill>
                  <a:ea typeface="宋体" charset="-122"/>
                </a:rPr>
                <a:t>y</a:t>
              </a:r>
              <a:r>
                <a:rPr lang="en-US" altLang="zh-CN" sz="1400" i="1" baseline="-30000">
                  <a:solidFill>
                    <a:srgbClr val="CC3300"/>
                  </a:solidFill>
                  <a:ea typeface="宋体" charset="-122"/>
                  <a:cs typeface="Times New Roman" pitchFamily="18" charset="0"/>
                </a:rPr>
                <a:t>0</a:t>
              </a:r>
              <a:r>
                <a:rPr lang="en-US" altLang="zh-CN" sz="1400">
                  <a:solidFill>
                    <a:srgbClr val="CC3300"/>
                  </a:solidFill>
                  <a:ea typeface="宋体" charset="-122"/>
                </a:rPr>
                <a:t>)</a:t>
              </a:r>
            </a:p>
          </p:txBody>
        </p:sp>
      </p:grp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4191000" y="4322763"/>
            <a:ext cx="2514600" cy="990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7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Approximating the Similarity Function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5454650" y="1487488"/>
          <a:ext cx="336550" cy="433387"/>
        </p:xfrm>
        <a:graphic>
          <a:graphicData uri="http://schemas.openxmlformats.org/presentationml/2006/ole">
            <p:oleObj spid="_x0000_s17410" name="Equation" r:id="rId5" imgW="177480" imgH="228600" progId="">
              <p:embed/>
            </p:oleObj>
          </a:graphicData>
        </a:graphic>
      </p:graphicFrame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3721100" y="15255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Model location: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5895975" y="1901825"/>
          <a:ext cx="265113" cy="314325"/>
        </p:xfrm>
        <a:graphic>
          <a:graphicData uri="http://schemas.openxmlformats.org/presentationml/2006/ole">
            <p:oleObj spid="_x0000_s17411" name="Equation" r:id="rId6" imgW="139680" imgH="164880" progId="">
              <p:embed/>
            </p:oleObj>
          </a:graphicData>
        </a:graphic>
      </p:graphicFrame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3721100" y="18811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Candidate location: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sp>
        <p:nvSpPr>
          <p:cNvPr id="197643" name="AutoShape 11"/>
          <p:cNvSpPr>
            <a:spLocks/>
          </p:cNvSpPr>
          <p:nvPr/>
        </p:nvSpPr>
        <p:spPr bwMode="auto">
          <a:xfrm rot="-5400000">
            <a:off x="2882900" y="2316163"/>
            <a:ext cx="152400" cy="1803400"/>
          </a:xfrm>
          <a:prstGeom prst="leftBrace">
            <a:avLst>
              <a:gd name="adj1" fmla="val 9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197644" name="AutoShape 12"/>
          <p:cNvSpPr>
            <a:spLocks/>
          </p:cNvSpPr>
          <p:nvPr/>
        </p:nvSpPr>
        <p:spPr bwMode="auto">
          <a:xfrm rot="-5400000">
            <a:off x="5321300" y="2036763"/>
            <a:ext cx="152400" cy="2362200"/>
          </a:xfrm>
          <a:prstGeom prst="leftBrace">
            <a:avLst>
              <a:gd name="adj1" fmla="val 1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6400" y="3382963"/>
            <a:ext cx="2478088" cy="1935162"/>
            <a:chOff x="2656" y="2131"/>
            <a:chExt cx="1561" cy="1219"/>
          </a:xfrm>
        </p:grpSpPr>
        <p:sp>
          <p:nvSpPr>
            <p:cNvPr id="17434" name="Line 14"/>
            <p:cNvSpPr>
              <a:spLocks noChangeShapeType="1"/>
            </p:cNvSpPr>
            <p:nvPr/>
          </p:nvSpPr>
          <p:spPr bwMode="auto">
            <a:xfrm flipH="1">
              <a:off x="3392" y="2131"/>
              <a:ext cx="8" cy="54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4" name="Object 15"/>
            <p:cNvGraphicFramePr>
              <a:graphicFrameLocks noChangeAspect="1"/>
            </p:cNvGraphicFramePr>
            <p:nvPr/>
          </p:nvGraphicFramePr>
          <p:xfrm>
            <a:off x="2656" y="2723"/>
            <a:ext cx="1561" cy="627"/>
          </p:xfrm>
          <a:graphic>
            <a:graphicData uri="http://schemas.openxmlformats.org/presentationml/2006/ole">
              <p:oleObj spid="_x0000_s17414" name="Equation" r:id="rId7" imgW="1320480" imgH="533160" progId="">
                <p:embed/>
              </p:oleObj>
            </a:graphicData>
          </a:graphic>
        </p:graphicFrame>
      </p:grp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1993900" y="2265363"/>
            <a:ext cx="2133600" cy="1066800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aphicFrame>
        <p:nvGraphicFramePr>
          <p:cNvPr id="197649" name="Object 17"/>
          <p:cNvGraphicFramePr>
            <a:graphicFrameLocks noChangeAspect="1"/>
          </p:cNvGraphicFramePr>
          <p:nvPr/>
        </p:nvGraphicFramePr>
        <p:xfrm>
          <a:off x="5848350" y="3370263"/>
          <a:ext cx="2762250" cy="803275"/>
        </p:xfrm>
        <a:graphic>
          <a:graphicData uri="http://schemas.openxmlformats.org/presentationml/2006/ole">
            <p:oleObj spid="_x0000_s17412" name="Equation" r:id="rId8" imgW="1828800" imgH="533160" progId="">
              <p:embed/>
            </p:oleObj>
          </a:graphicData>
        </a:graphic>
      </p:graphicFrame>
      <p:sp>
        <p:nvSpPr>
          <p:cNvPr id="197650" name="AutoShape 18"/>
          <p:cNvSpPr>
            <a:spLocks noChangeArrowheads="1"/>
          </p:cNvSpPr>
          <p:nvPr/>
        </p:nvSpPr>
        <p:spPr bwMode="auto">
          <a:xfrm rot="10800000">
            <a:off x="1752600" y="3941763"/>
            <a:ext cx="1600200" cy="609600"/>
          </a:xfrm>
          <a:prstGeom prst="wedgeRoundRectCallout">
            <a:avLst>
              <a:gd name="adj1" fmla="val -24704"/>
              <a:gd name="adj2" fmla="val 142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en-US" altLang="zh-CN" sz="1600">
                <a:solidFill>
                  <a:srgbClr val="CC3300"/>
                </a:solidFill>
                <a:ea typeface="宋体" charset="-122"/>
              </a:rPr>
              <a:t>Independent of </a:t>
            </a:r>
            <a:r>
              <a:rPr lang="en-US" altLang="zh-CN" sz="1600" i="1">
                <a:solidFill>
                  <a:srgbClr val="CC3300"/>
                </a:solidFill>
                <a:ea typeface="宋体" charset="-122"/>
              </a:rPr>
              <a:t>y</a:t>
            </a:r>
            <a:endParaRPr lang="en-US" altLang="zh-CN" sz="1600" i="1">
              <a:ea typeface="宋体" charset="-122"/>
            </a:endParaRPr>
          </a:p>
        </p:txBody>
      </p:sp>
      <p:sp>
        <p:nvSpPr>
          <p:cNvPr id="197651" name="AutoShape 19"/>
          <p:cNvSpPr>
            <a:spLocks noChangeArrowheads="1"/>
          </p:cNvSpPr>
          <p:nvPr/>
        </p:nvSpPr>
        <p:spPr bwMode="auto">
          <a:xfrm rot="10800000">
            <a:off x="7239000" y="4419600"/>
            <a:ext cx="1600200" cy="914400"/>
          </a:xfrm>
          <a:prstGeom prst="wedgeRoundRectCallout">
            <a:avLst>
              <a:gd name="adj1" fmla="val 80056"/>
              <a:gd name="adj2" fmla="val 64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en-US" altLang="zh-CN" sz="1600" b="1">
                <a:solidFill>
                  <a:srgbClr val="CC3300"/>
                </a:solidFill>
                <a:ea typeface="宋体" charset="-122"/>
              </a:rPr>
              <a:t>Density estimate!</a:t>
            </a:r>
            <a:br>
              <a:rPr lang="en-US" altLang="zh-CN" sz="1600" b="1">
                <a:solidFill>
                  <a:srgbClr val="CC3300"/>
                </a:solidFill>
                <a:ea typeface="宋体" charset="-122"/>
              </a:rPr>
            </a:br>
            <a:r>
              <a:rPr lang="en-US" altLang="zh-CN" sz="1400" b="1">
                <a:solidFill>
                  <a:srgbClr val="CC3300"/>
                </a:solidFill>
                <a:ea typeface="宋体" charset="-122"/>
              </a:rPr>
              <a:t> (as a function of </a:t>
            </a:r>
            <a:r>
              <a:rPr lang="en-US" altLang="zh-CN" sz="1400" b="1" i="1">
                <a:solidFill>
                  <a:srgbClr val="CC3300"/>
                </a:solidFill>
                <a:ea typeface="宋体" charset="-122"/>
              </a:rPr>
              <a:t>y</a:t>
            </a:r>
            <a:r>
              <a:rPr lang="en-US" altLang="zh-CN" sz="1400" b="1">
                <a:solidFill>
                  <a:srgbClr val="CC3300"/>
                </a:solidFill>
                <a:ea typeface="宋体" charset="-122"/>
              </a:rPr>
              <a:t>)</a:t>
            </a:r>
          </a:p>
        </p:txBody>
      </p:sp>
      <p:graphicFrame>
        <p:nvGraphicFramePr>
          <p:cNvPr id="17413" name="Object 20"/>
          <p:cNvGraphicFramePr>
            <a:graphicFrameLocks noChangeAspect="1"/>
          </p:cNvGraphicFramePr>
          <p:nvPr/>
        </p:nvGraphicFramePr>
        <p:xfrm>
          <a:off x="1066800" y="1498600"/>
          <a:ext cx="2286000" cy="715963"/>
        </p:xfrm>
        <a:graphic>
          <a:graphicData uri="http://schemas.openxmlformats.org/presentationml/2006/ole">
            <p:oleObj spid="_x0000_s17413" name="Equation" r:id="rId9" imgW="1371600" imgH="431640" progId="">
              <p:embed/>
            </p:oleObj>
          </a:graphicData>
        </a:graphic>
      </p:graphicFrame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181600" y="3352800"/>
            <a:ext cx="3429000" cy="1955800"/>
            <a:chOff x="3264" y="2112"/>
            <a:chExt cx="2160" cy="1232"/>
          </a:xfrm>
        </p:grpSpPr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3264" y="2720"/>
              <a:ext cx="960" cy="624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4608" y="2112"/>
              <a:ext cx="816" cy="528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902200" y="2298700"/>
            <a:ext cx="1727200" cy="2743200"/>
            <a:chOff x="3088" y="1440"/>
            <a:chExt cx="1088" cy="1728"/>
          </a:xfrm>
        </p:grpSpPr>
        <p:sp>
          <p:nvSpPr>
            <p:cNvPr id="17430" name="Rectangle 25"/>
            <p:cNvSpPr>
              <a:spLocks noChangeArrowheads="1"/>
            </p:cNvSpPr>
            <p:nvPr/>
          </p:nvSpPr>
          <p:spPr bwMode="auto">
            <a:xfrm>
              <a:off x="3088" y="2928"/>
              <a:ext cx="224" cy="24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7431" name="Rectangle 26"/>
            <p:cNvSpPr>
              <a:spLocks noChangeArrowheads="1"/>
            </p:cNvSpPr>
            <p:nvPr/>
          </p:nvSpPr>
          <p:spPr bwMode="auto">
            <a:xfrm>
              <a:off x="3448" y="1440"/>
              <a:ext cx="728" cy="57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sp>
        <p:nvSpPr>
          <p:cNvPr id="197659" name="Rectangle 27"/>
          <p:cNvSpPr>
            <a:spLocks noChangeArrowheads="1"/>
          </p:cNvSpPr>
          <p:nvPr/>
        </p:nvSpPr>
        <p:spPr bwMode="auto">
          <a:xfrm>
            <a:off x="4724400" y="2506663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43" grpId="0" animBg="1"/>
      <p:bldP spid="197644" grpId="0" animBg="1"/>
      <p:bldP spid="197648" grpId="0" animBg="1"/>
      <p:bldP spid="197650" grpId="0" animBg="1"/>
      <p:bldP spid="197651" grpId="0" animBg="1"/>
      <p:bldP spid="197659" grpId="0" animBg="1"/>
      <p:bldP spid="19765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Maximizing the Similarity Function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3194050" y="1751013"/>
          <a:ext cx="2089150" cy="839787"/>
        </p:xfrm>
        <a:graphic>
          <a:graphicData uri="http://schemas.openxmlformats.org/presentationml/2006/ole">
            <p:oleObj spid="_x0000_s18434" name="Equation" r:id="rId4" imgW="1320480" imgH="533160" progId="">
              <p:embed/>
            </p:oleObj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87500" y="19796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The mode of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59400" y="2005013"/>
            <a:ext cx="218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=  sought maximum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124200"/>
            <a:ext cx="3657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971800"/>
            <a:ext cx="4343400" cy="3429000"/>
            <a:chOff x="192" y="1872"/>
            <a:chExt cx="2736" cy="2160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8" y="1920"/>
              <a:ext cx="19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CC"/>
                  </a:solidFill>
                  <a:ea typeface="宋体" charset="-122"/>
                </a:rPr>
                <a:t>Important Assumption:</a:t>
              </a:r>
            </a:p>
          </p:txBody>
        </p:sp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2400"/>
              <a:ext cx="110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608" y="2917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10800000">
              <a:off x="1776" y="3360"/>
              <a:ext cx="1008" cy="576"/>
            </a:xfrm>
            <a:prstGeom prst="wedgeRoundRectCallout">
              <a:avLst>
                <a:gd name="adj1" fmla="val 98310"/>
                <a:gd name="adj2" fmla="val 4669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 anchorCtr="1"/>
            <a:lstStyle/>
            <a:p>
              <a:pPr algn="ctr"/>
              <a:r>
                <a:rPr lang="en-US" altLang="zh-CN" sz="1600" u="sng">
                  <a:solidFill>
                    <a:srgbClr val="CC3300"/>
                  </a:solidFill>
                  <a:ea typeface="宋体" charset="-122"/>
                </a:rPr>
                <a:t>One mode</a:t>
              </a:r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 in the searched neighborhood</a:t>
              </a:r>
              <a:endParaRPr lang="en-US" altLang="zh-CN" sz="1600" i="1">
                <a:ea typeface="宋体" charset="-122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92" y="1872"/>
              <a:ext cx="2736" cy="2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1568" y="2304"/>
              <a:ext cx="1248" cy="6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The target representation provides sufficient discrimination</a:t>
              </a:r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2208" y="302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Applying Mean-Shift</a:t>
            </a: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533400" y="3535363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9900CC"/>
                </a:solidFill>
                <a:ea typeface="宋体" charset="-122"/>
              </a:rPr>
              <a:t>Original Mean-Shift: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6367463" y="3033713"/>
          <a:ext cx="2243137" cy="1538287"/>
        </p:xfrm>
        <a:graphic>
          <a:graphicData uri="http://schemas.openxmlformats.org/presentationml/2006/ole">
            <p:oleObj spid="_x0000_s19458" name="Equation" r:id="rId4" imgW="1473120" imgH="1015920" progId="">
              <p:embed/>
            </p:oleObj>
          </a:graphicData>
        </a:graphic>
      </p:graphicFrame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9812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Find mode of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3505200" y="3427413"/>
          <a:ext cx="1687513" cy="839787"/>
        </p:xfrm>
        <a:graphic>
          <a:graphicData uri="http://schemas.openxmlformats.org/presentationml/2006/ole">
            <p:oleObj spid="_x0000_s19459" name="Equation" r:id="rId5" imgW="1066680" imgH="533160" progId="">
              <p:embed/>
            </p:oleObj>
          </a:graphicData>
        </a:graphic>
      </p:graphicFrame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5410200" y="365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using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graphicFrame>
        <p:nvGraphicFramePr>
          <p:cNvPr id="19460" name="Object 8"/>
          <p:cNvGraphicFramePr>
            <a:graphicFrameLocks noChangeAspect="1"/>
          </p:cNvGraphicFramePr>
          <p:nvPr/>
        </p:nvGraphicFramePr>
        <p:xfrm>
          <a:off x="3194050" y="1751013"/>
          <a:ext cx="2089150" cy="839787"/>
        </p:xfrm>
        <a:graphic>
          <a:graphicData uri="http://schemas.openxmlformats.org/presentationml/2006/ole">
            <p:oleObj spid="_x0000_s19460" name="Equation" r:id="rId6" imgW="1320480" imgH="533160" progId="">
              <p:embed/>
            </p:oleObj>
          </a:graphicData>
        </a:graphic>
      </p:graphicFrame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1587500" y="19796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The mode of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5359400" y="2005013"/>
            <a:ext cx="218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=  sought maximum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1981200" y="2971800"/>
            <a:ext cx="6858000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4813300"/>
            <a:ext cx="8305800" cy="1663700"/>
            <a:chOff x="336" y="3032"/>
            <a:chExt cx="5232" cy="1048"/>
          </a:xfrm>
        </p:grpSpPr>
        <p:sp>
          <p:nvSpPr>
            <p:cNvPr id="19475" name="Rectangle 13"/>
            <p:cNvSpPr>
              <a:spLocks noChangeArrowheads="1"/>
            </p:cNvSpPr>
            <p:nvPr/>
          </p:nvSpPr>
          <p:spPr bwMode="auto">
            <a:xfrm>
              <a:off x="336" y="3380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9900CC"/>
                  </a:solidFill>
                  <a:ea typeface="宋体" charset="-122"/>
                </a:rPr>
                <a:t>Extended Mean-Shift:</a:t>
              </a:r>
            </a:p>
          </p:txBody>
        </p:sp>
        <p:graphicFrame>
          <p:nvGraphicFramePr>
            <p:cNvPr id="19461" name="Object 14"/>
            <p:cNvGraphicFramePr>
              <a:graphicFrameLocks noChangeAspect="1"/>
            </p:cNvGraphicFramePr>
            <p:nvPr/>
          </p:nvGraphicFramePr>
          <p:xfrm>
            <a:off x="3916" y="3072"/>
            <a:ext cx="1532" cy="968"/>
          </p:xfrm>
          <a:graphic>
            <a:graphicData uri="http://schemas.openxmlformats.org/presentationml/2006/ole">
              <p:oleObj spid="_x0000_s19461" name="Equation" r:id="rId7" imgW="1600200" imgH="1015920" progId="">
                <p:embed/>
              </p:oleObj>
            </a:graphicData>
          </a:graphic>
        </p:graphicFrame>
        <p:graphicFrame>
          <p:nvGraphicFramePr>
            <p:cNvPr id="19462" name="Object 15"/>
            <p:cNvGraphicFramePr>
              <a:graphicFrameLocks noChangeAspect="1"/>
            </p:cNvGraphicFramePr>
            <p:nvPr/>
          </p:nvGraphicFramePr>
          <p:xfrm>
            <a:off x="2203" y="3303"/>
            <a:ext cx="1192" cy="531"/>
          </p:xfrm>
          <a:graphic>
            <a:graphicData uri="http://schemas.openxmlformats.org/presentationml/2006/ole">
              <p:oleObj spid="_x0000_s19462" name="Equation" r:id="rId8" imgW="1193760" imgH="533160" progId="">
                <p:embed/>
              </p:oleObj>
            </a:graphicData>
          </a:graphic>
        </p:graphicFrame>
        <p:sp>
          <p:nvSpPr>
            <p:cNvPr id="19476" name="Rectangle 16"/>
            <p:cNvSpPr>
              <a:spLocks noChangeArrowheads="1"/>
            </p:cNvSpPr>
            <p:nvPr/>
          </p:nvSpPr>
          <p:spPr bwMode="auto">
            <a:xfrm>
              <a:off x="1248" y="3457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Find mode of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sp>
          <p:nvSpPr>
            <p:cNvPr id="19477" name="Rectangle 17"/>
            <p:cNvSpPr>
              <a:spLocks noChangeArrowheads="1"/>
            </p:cNvSpPr>
            <p:nvPr/>
          </p:nvSpPr>
          <p:spPr bwMode="auto">
            <a:xfrm>
              <a:off x="3408" y="3433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using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sp>
          <p:nvSpPr>
            <p:cNvPr id="19478" name="Rectangle 18"/>
            <p:cNvSpPr>
              <a:spLocks noChangeArrowheads="1"/>
            </p:cNvSpPr>
            <p:nvPr/>
          </p:nvSpPr>
          <p:spPr bwMode="auto">
            <a:xfrm>
              <a:off x="1248" y="3032"/>
              <a:ext cx="4320" cy="1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98900" y="5181600"/>
            <a:ext cx="3454400" cy="977900"/>
            <a:chOff x="2456" y="3264"/>
            <a:chExt cx="2176" cy="616"/>
          </a:xfrm>
        </p:grpSpPr>
        <p:sp>
          <p:nvSpPr>
            <p:cNvPr id="19472" name="Rectangle 20"/>
            <p:cNvSpPr>
              <a:spLocks noChangeArrowheads="1"/>
            </p:cNvSpPr>
            <p:nvPr/>
          </p:nvSpPr>
          <p:spPr bwMode="auto">
            <a:xfrm>
              <a:off x="2456" y="3512"/>
              <a:ext cx="155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9473" name="Rectangle 21"/>
            <p:cNvSpPr>
              <a:spLocks noChangeArrowheads="1"/>
            </p:cNvSpPr>
            <p:nvPr/>
          </p:nvSpPr>
          <p:spPr bwMode="auto">
            <a:xfrm>
              <a:off x="4477" y="3264"/>
              <a:ext cx="155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9474" name="Rectangle 22"/>
            <p:cNvSpPr>
              <a:spLocks noChangeArrowheads="1"/>
            </p:cNvSpPr>
            <p:nvPr/>
          </p:nvSpPr>
          <p:spPr bwMode="auto">
            <a:xfrm>
              <a:off x="4424" y="3725"/>
              <a:ext cx="155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057400" y="2362200"/>
          <a:ext cx="5105400" cy="850900"/>
        </p:xfrm>
        <a:graphic>
          <a:graphicData uri="http://schemas.openxmlformats.org/presentationml/2006/ole">
            <p:oleObj spid="_x0000_s160770" name="Equation" r:id="rId4" imgW="2971800" imgH="495000" progId="Equation.3">
              <p:embed/>
            </p:oleObj>
          </a:graphicData>
        </a:graphic>
      </p:graphicFrame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7239000" y="190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宋体" charset="-122"/>
              </a:rPr>
              <a:t>Rearrange</a:t>
            </a: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09800" y="1600200"/>
          <a:ext cx="5029200" cy="908050"/>
        </p:xfrm>
        <a:graphic>
          <a:graphicData uri="http://schemas.openxmlformats.org/presentationml/2006/ole">
            <p:oleObj spid="_x0000_s160771" name="Equation" r:id="rId5" imgW="2743200" imgH="495000" progId="Equation.3">
              <p:embed/>
            </p:oleObj>
          </a:graphicData>
        </a:graphic>
      </p:graphicFrame>
      <p:sp>
        <p:nvSpPr>
          <p:cNvPr id="1607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Review: 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Gauss-Newton Optimization</a:t>
            </a:r>
            <a:endParaRPr lang="zh-CN" altLang="en-US" sz="36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About Kernels and Profiles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1676400"/>
            <a:ext cx="6019800" cy="1676400"/>
            <a:chOff x="1296" y="1152"/>
            <a:chExt cx="3792" cy="1056"/>
          </a:xfrm>
        </p:grpSpPr>
        <p:sp>
          <p:nvSpPr>
            <p:cNvPr id="20499" name="Rectangle 4"/>
            <p:cNvSpPr>
              <a:spLocks noChangeArrowheads="1"/>
            </p:cNvSpPr>
            <p:nvPr/>
          </p:nvSpPr>
          <p:spPr bwMode="auto">
            <a:xfrm>
              <a:off x="1296" y="1152"/>
              <a:ext cx="17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A special class of radially symmetric kernels: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3102" y="1193"/>
            <a:ext cx="1245" cy="389"/>
          </p:xfrm>
          <a:graphic>
            <a:graphicData uri="http://schemas.openxmlformats.org/presentationml/2006/ole">
              <p:oleObj spid="_x0000_s20485" name="Equation" r:id="rId4" imgW="1054080" imgH="330120" progId="">
                <p:embed/>
              </p:oleObj>
            </a:graphicData>
          </a:graphic>
        </p:graphicFrame>
        <p:sp>
          <p:nvSpPr>
            <p:cNvPr id="20500" name="AutoShape 6"/>
            <p:cNvSpPr>
              <a:spLocks noChangeArrowheads="1"/>
            </p:cNvSpPr>
            <p:nvPr/>
          </p:nvSpPr>
          <p:spPr bwMode="auto">
            <a:xfrm rot="10800000">
              <a:off x="4080" y="1824"/>
              <a:ext cx="1008" cy="384"/>
            </a:xfrm>
            <a:prstGeom prst="wedgeRoundRectCallout">
              <a:avLst>
                <a:gd name="adj1" fmla="val 75296"/>
                <a:gd name="adj2" fmla="val 14505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 anchorCtr="1"/>
            <a:lstStyle/>
            <a:p>
              <a:pPr algn="ctr"/>
              <a:r>
                <a:rPr lang="en-US" altLang="zh-CN" sz="1600">
                  <a:solidFill>
                    <a:srgbClr val="CC3300"/>
                  </a:solidFill>
                  <a:ea typeface="宋体" charset="-122"/>
                </a:rPr>
                <a:t>The profile of kernel </a:t>
              </a:r>
              <a:r>
                <a:rPr lang="en-US" altLang="zh-CN" sz="1600" i="1">
                  <a:solidFill>
                    <a:srgbClr val="CC3300"/>
                  </a:solidFill>
                  <a:ea typeface="宋体" charset="-122"/>
                </a:rPr>
                <a:t>K</a:t>
              </a:r>
              <a:endParaRPr lang="en-US" altLang="zh-CN" sz="1600" i="1">
                <a:ea typeface="宋体" charset="-122"/>
              </a:endParaRPr>
            </a:p>
          </p:txBody>
        </p:sp>
      </p:grpSp>
      <p:grpSp>
        <p:nvGrpSpPr>
          <p:cNvPr id="20488" name="Group 7"/>
          <p:cNvGrpSpPr>
            <a:grpSpLocks/>
          </p:cNvGrpSpPr>
          <p:nvPr/>
        </p:nvGrpSpPr>
        <p:grpSpPr bwMode="auto">
          <a:xfrm>
            <a:off x="533400" y="4813300"/>
            <a:ext cx="8305800" cy="1663700"/>
            <a:chOff x="336" y="3032"/>
            <a:chExt cx="5232" cy="1048"/>
          </a:xfrm>
        </p:grpSpPr>
        <p:sp>
          <p:nvSpPr>
            <p:cNvPr id="20495" name="Rectangle 8"/>
            <p:cNvSpPr>
              <a:spLocks noChangeArrowheads="1"/>
            </p:cNvSpPr>
            <p:nvPr/>
          </p:nvSpPr>
          <p:spPr bwMode="auto">
            <a:xfrm>
              <a:off x="336" y="3380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9900CC"/>
                  </a:solidFill>
                  <a:ea typeface="宋体" charset="-122"/>
                </a:rPr>
                <a:t>Extended Mean-Shift:</a:t>
              </a:r>
            </a:p>
          </p:txBody>
        </p:sp>
        <p:graphicFrame>
          <p:nvGraphicFramePr>
            <p:cNvPr id="20483" name="Object 9"/>
            <p:cNvGraphicFramePr>
              <a:graphicFrameLocks noChangeAspect="1"/>
            </p:cNvGraphicFramePr>
            <p:nvPr/>
          </p:nvGraphicFramePr>
          <p:xfrm>
            <a:off x="3916" y="3072"/>
            <a:ext cx="1532" cy="968"/>
          </p:xfrm>
          <a:graphic>
            <a:graphicData uri="http://schemas.openxmlformats.org/presentationml/2006/ole">
              <p:oleObj spid="_x0000_s20483" name="Equation" r:id="rId5" imgW="1600200" imgH="1015920" progId="">
                <p:embed/>
              </p:oleObj>
            </a:graphicData>
          </a:graphic>
        </p:graphicFrame>
        <p:graphicFrame>
          <p:nvGraphicFramePr>
            <p:cNvPr id="20484" name="Object 10"/>
            <p:cNvGraphicFramePr>
              <a:graphicFrameLocks noChangeAspect="1"/>
            </p:cNvGraphicFramePr>
            <p:nvPr/>
          </p:nvGraphicFramePr>
          <p:xfrm>
            <a:off x="2203" y="3303"/>
            <a:ext cx="1192" cy="531"/>
          </p:xfrm>
          <a:graphic>
            <a:graphicData uri="http://schemas.openxmlformats.org/presentationml/2006/ole">
              <p:oleObj spid="_x0000_s20484" name="Equation" r:id="rId6" imgW="1193760" imgH="533160" progId="">
                <p:embed/>
              </p:oleObj>
            </a:graphicData>
          </a:graphic>
        </p:graphicFrame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1248" y="3457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Find mode of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3408" y="3433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using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sp>
          <p:nvSpPr>
            <p:cNvPr id="20498" name="Rectangle 13"/>
            <p:cNvSpPr>
              <a:spLocks noChangeArrowheads="1"/>
            </p:cNvSpPr>
            <p:nvPr/>
          </p:nvSpPr>
          <p:spPr bwMode="auto">
            <a:xfrm>
              <a:off x="1248" y="3032"/>
              <a:ext cx="4320" cy="1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sp>
        <p:nvSpPr>
          <p:cNvPr id="20489" name="Oval 14"/>
          <p:cNvSpPr>
            <a:spLocks noChangeArrowheads="1"/>
          </p:cNvSpPr>
          <p:nvPr/>
        </p:nvSpPr>
        <p:spPr bwMode="auto">
          <a:xfrm>
            <a:off x="4038600" y="54991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90" name="Oval 15"/>
          <p:cNvSpPr>
            <a:spLocks noChangeArrowheads="1"/>
          </p:cNvSpPr>
          <p:nvPr/>
        </p:nvSpPr>
        <p:spPr bwMode="auto">
          <a:xfrm>
            <a:off x="7251700" y="51562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91" name="Oval 16"/>
          <p:cNvSpPr>
            <a:spLocks noChangeArrowheads="1"/>
          </p:cNvSpPr>
          <p:nvPr/>
        </p:nvSpPr>
        <p:spPr bwMode="auto">
          <a:xfrm>
            <a:off x="7175500" y="58801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229100" y="3944938"/>
            <a:ext cx="3086100" cy="1490662"/>
            <a:chOff x="2664" y="2485"/>
            <a:chExt cx="1944" cy="939"/>
          </a:xfrm>
        </p:grpSpPr>
        <p:graphicFrame>
          <p:nvGraphicFramePr>
            <p:cNvPr id="20482" name="Object 18"/>
            <p:cNvGraphicFramePr>
              <a:graphicFrameLocks noChangeAspect="1"/>
            </p:cNvGraphicFramePr>
            <p:nvPr/>
          </p:nvGraphicFramePr>
          <p:xfrm>
            <a:off x="3185" y="2485"/>
            <a:ext cx="1095" cy="299"/>
          </p:xfrm>
          <a:graphic>
            <a:graphicData uri="http://schemas.openxmlformats.org/presentationml/2006/ole">
              <p:oleObj spid="_x0000_s20482" name="Equation" r:id="rId7" imgW="927000" imgH="253800" progId="">
                <p:embed/>
              </p:oleObj>
            </a:graphicData>
          </a:graphic>
        </p:graphicFrame>
        <p:sp>
          <p:nvSpPr>
            <p:cNvPr id="20493" name="Line 19"/>
            <p:cNvSpPr>
              <a:spLocks noChangeShapeType="1"/>
            </p:cNvSpPr>
            <p:nvPr/>
          </p:nvSpPr>
          <p:spPr bwMode="auto">
            <a:xfrm flipV="1">
              <a:off x="2664" y="2704"/>
              <a:ext cx="576" cy="72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20"/>
            <p:cNvSpPr>
              <a:spLocks noChangeShapeType="1"/>
            </p:cNvSpPr>
            <p:nvPr/>
          </p:nvSpPr>
          <p:spPr bwMode="auto">
            <a:xfrm flipH="1" flipV="1">
              <a:off x="3936" y="2736"/>
              <a:ext cx="672" cy="48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Choosing the Kernel</a:t>
            </a: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927100" y="259238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Epanechnikov kernel: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831850" y="4254500"/>
          <a:ext cx="2500313" cy="725488"/>
        </p:xfrm>
        <a:graphic>
          <a:graphicData uri="http://schemas.openxmlformats.org/presentationml/2006/ole">
            <p:oleObj spid="_x0000_s21506" name="Equation" r:id="rId4" imgW="1650960" imgH="482400" progId="">
              <p:embed/>
            </p:oleObj>
          </a:graphicData>
        </a:graphic>
      </p:graphicFrame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2057400" y="1676400"/>
            <a:ext cx="283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A special class of radially symmetric kernels:</a:t>
            </a:r>
            <a:endParaRPr lang="en-US" altLang="zh-CN" i="1">
              <a:solidFill>
                <a:srgbClr val="CC3300"/>
              </a:solidFill>
              <a:ea typeface="宋体" charset="-122"/>
            </a:endParaRPr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4924425" y="1741488"/>
          <a:ext cx="1976438" cy="617537"/>
        </p:xfrm>
        <a:graphic>
          <a:graphicData uri="http://schemas.openxmlformats.org/presentationml/2006/ole">
            <p:oleObj spid="_x0000_s21507" name="Equation" r:id="rId5" imgW="1054080" imgH="330120" progId="">
              <p:embed/>
            </p:oleObj>
          </a:graphicData>
        </a:graphic>
      </p:graphicFrame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-3429000" y="57467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9900CC"/>
                </a:solidFill>
                <a:ea typeface="宋体" charset="-122"/>
              </a:rPr>
              <a:t>Extended Mean-Shift: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20900" y="5207000"/>
            <a:ext cx="4800600" cy="1524000"/>
            <a:chOff x="1336" y="3280"/>
            <a:chExt cx="3024" cy="960"/>
          </a:xfrm>
        </p:grpSpPr>
        <p:graphicFrame>
          <p:nvGraphicFramePr>
            <p:cNvPr id="21509" name="Object 9"/>
            <p:cNvGraphicFramePr>
              <a:graphicFrameLocks noChangeAspect="1"/>
            </p:cNvGraphicFramePr>
            <p:nvPr/>
          </p:nvGraphicFramePr>
          <p:xfrm>
            <a:off x="3519" y="3344"/>
            <a:ext cx="737" cy="793"/>
          </p:xfrm>
          <a:graphic>
            <a:graphicData uri="http://schemas.openxmlformats.org/presentationml/2006/ole">
              <p:oleObj spid="_x0000_s21509" name="Equation" r:id="rId6" imgW="774360" imgH="838080" progId="">
                <p:embed/>
              </p:oleObj>
            </a:graphicData>
          </a:graphic>
        </p:graphicFrame>
        <p:graphicFrame>
          <p:nvGraphicFramePr>
            <p:cNvPr id="21510" name="Object 10"/>
            <p:cNvGraphicFramePr>
              <a:graphicFrameLocks noChangeAspect="1"/>
            </p:cNvGraphicFramePr>
            <p:nvPr/>
          </p:nvGraphicFramePr>
          <p:xfrm>
            <a:off x="1420" y="3312"/>
            <a:ext cx="1412" cy="892"/>
          </p:xfrm>
          <a:graphic>
            <a:graphicData uri="http://schemas.openxmlformats.org/presentationml/2006/ole">
              <p:oleObj spid="_x0000_s21510" name="Equation" r:id="rId7" imgW="1600200" imgH="1015920" progId="">
                <p:embed/>
              </p:oleObj>
            </a:graphicData>
          </a:graphic>
        </p:graphicFrame>
        <p:sp>
          <p:nvSpPr>
            <p:cNvPr id="21521" name="Line 11"/>
            <p:cNvSpPr>
              <a:spLocks noChangeShapeType="1"/>
            </p:cNvSpPr>
            <p:nvPr/>
          </p:nvSpPr>
          <p:spPr bwMode="auto">
            <a:xfrm>
              <a:off x="2888" y="3760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Rectangle 12"/>
            <p:cNvSpPr>
              <a:spLocks noChangeArrowheads="1"/>
            </p:cNvSpPr>
            <p:nvPr/>
          </p:nvSpPr>
          <p:spPr bwMode="auto">
            <a:xfrm>
              <a:off x="1336" y="3280"/>
              <a:ext cx="3024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  <p:pic>
        <p:nvPicPr>
          <p:cNvPr id="21516" name="Picture 13" descr="Parabolo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29464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10000" y="2590800"/>
            <a:ext cx="4419600" cy="2414588"/>
            <a:chOff x="2400" y="1632"/>
            <a:chExt cx="2784" cy="1521"/>
          </a:xfrm>
        </p:grpSpPr>
        <p:graphicFrame>
          <p:nvGraphicFramePr>
            <p:cNvPr id="21508" name="Object 15"/>
            <p:cNvGraphicFramePr>
              <a:graphicFrameLocks noChangeAspect="1"/>
            </p:cNvGraphicFramePr>
            <p:nvPr/>
          </p:nvGraphicFramePr>
          <p:xfrm>
            <a:off x="3208" y="2680"/>
            <a:ext cx="1976" cy="473"/>
          </p:xfrm>
          <a:graphic>
            <a:graphicData uri="http://schemas.openxmlformats.org/presentationml/2006/ole">
              <p:oleObj spid="_x0000_s21508" name="Equation" r:id="rId9" imgW="2006280" imgH="482400" progId="">
                <p:embed/>
              </p:oleObj>
            </a:graphicData>
          </a:graphic>
        </p:graphicFrame>
        <p:sp>
          <p:nvSpPr>
            <p:cNvPr id="21518" name="Line 16"/>
            <p:cNvSpPr>
              <a:spLocks noChangeShapeType="1"/>
            </p:cNvSpPr>
            <p:nvPr/>
          </p:nvSpPr>
          <p:spPr bwMode="auto">
            <a:xfrm>
              <a:off x="2400" y="2488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17"/>
            <p:cNvSpPr>
              <a:spLocks noChangeArrowheads="1"/>
            </p:cNvSpPr>
            <p:nvPr/>
          </p:nvSpPr>
          <p:spPr bwMode="auto">
            <a:xfrm>
              <a:off x="3620" y="1632"/>
              <a:ext cx="1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Uniform  kernel: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pic>
          <p:nvPicPr>
            <p:cNvPr id="21520" name="Picture 18" descr="Unifor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12" y="1888"/>
              <a:ext cx="912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Adaptive Scale</a:t>
            </a:r>
          </a:p>
        </p:txBody>
      </p:sp>
      <p:sp>
        <p:nvSpPr>
          <p:cNvPr id="270338" name="Text Box 3"/>
          <p:cNvSpPr txBox="1">
            <a:spLocks noChangeArrowheads="1"/>
          </p:cNvSpPr>
          <p:nvPr/>
        </p:nvSpPr>
        <p:spPr bwMode="auto">
          <a:xfrm>
            <a:off x="393700" y="175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ea typeface="宋体" charset="-122"/>
              </a:rPr>
              <a:t>Problem:</a:t>
            </a:r>
          </a:p>
        </p:txBody>
      </p:sp>
      <p:sp>
        <p:nvSpPr>
          <p:cNvPr id="270339" name="AutoShape 4"/>
          <p:cNvSpPr>
            <a:spLocks noChangeArrowheads="1"/>
          </p:cNvSpPr>
          <p:nvPr/>
        </p:nvSpPr>
        <p:spPr bwMode="auto">
          <a:xfrm>
            <a:off x="434975" y="2387600"/>
            <a:ext cx="1447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600">
                <a:ea typeface="宋体" charset="-122"/>
              </a:rPr>
              <a:t>The scale of the target changes in time</a:t>
            </a:r>
          </a:p>
        </p:txBody>
      </p:sp>
      <p:sp>
        <p:nvSpPr>
          <p:cNvPr id="270340" name="AutoShape 5"/>
          <p:cNvSpPr>
            <a:spLocks noChangeArrowheads="1"/>
          </p:cNvSpPr>
          <p:nvPr/>
        </p:nvSpPr>
        <p:spPr bwMode="auto">
          <a:xfrm>
            <a:off x="2365375" y="2387600"/>
            <a:ext cx="14446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600">
                <a:ea typeface="宋体" charset="-122"/>
              </a:rPr>
              <a:t>The scale (</a:t>
            </a:r>
            <a:r>
              <a:rPr lang="en-US" altLang="zh-CN" sz="1600" i="1">
                <a:ea typeface="宋体" charset="-122"/>
              </a:rPr>
              <a:t>h)</a:t>
            </a:r>
            <a:r>
              <a:rPr lang="en-US" altLang="zh-CN" sz="1600">
                <a:ea typeface="宋体" charset="-122"/>
              </a:rPr>
              <a:t> of the kernel must be adapted</a:t>
            </a:r>
          </a:p>
        </p:txBody>
      </p:sp>
      <p:sp>
        <p:nvSpPr>
          <p:cNvPr id="270341" name="Line 6"/>
          <p:cNvSpPr>
            <a:spLocks noChangeShapeType="1"/>
          </p:cNvSpPr>
          <p:nvPr/>
        </p:nvSpPr>
        <p:spPr bwMode="auto">
          <a:xfrm>
            <a:off x="1933575" y="2971800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0342" name="Group 7"/>
          <p:cNvGrpSpPr>
            <a:grpSpLocks/>
          </p:cNvGrpSpPr>
          <p:nvPr/>
        </p:nvGrpSpPr>
        <p:grpSpPr bwMode="auto">
          <a:xfrm>
            <a:off x="4343400" y="2209800"/>
            <a:ext cx="4495800" cy="1447800"/>
            <a:chOff x="1224" y="978"/>
            <a:chExt cx="3312" cy="1182"/>
          </a:xfrm>
        </p:grpSpPr>
        <p:pic>
          <p:nvPicPr>
            <p:cNvPr id="27035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4" y="978"/>
              <a:ext cx="3312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0353" name="Line 9"/>
            <p:cNvSpPr>
              <a:spLocks noChangeShapeType="1"/>
            </p:cNvSpPr>
            <p:nvPr/>
          </p:nvSpPr>
          <p:spPr bwMode="auto">
            <a:xfrm>
              <a:off x="1968" y="1752"/>
              <a:ext cx="4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54" name="Line 10"/>
            <p:cNvSpPr>
              <a:spLocks noChangeShapeType="1"/>
            </p:cNvSpPr>
            <p:nvPr/>
          </p:nvSpPr>
          <p:spPr bwMode="auto">
            <a:xfrm flipV="1">
              <a:off x="2736" y="1728"/>
              <a:ext cx="480" cy="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55" name="Line 11"/>
            <p:cNvSpPr>
              <a:spLocks noChangeShapeType="1"/>
            </p:cNvSpPr>
            <p:nvPr/>
          </p:nvSpPr>
          <p:spPr bwMode="auto">
            <a:xfrm>
              <a:off x="3544" y="1720"/>
              <a:ext cx="4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67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3700" y="4114800"/>
            <a:ext cx="1600200" cy="1752600"/>
            <a:chOff x="248" y="2592"/>
            <a:chExt cx="1008" cy="1104"/>
          </a:xfrm>
        </p:grpSpPr>
        <p:sp>
          <p:nvSpPr>
            <p:cNvPr id="270350" name="Text Box 14"/>
            <p:cNvSpPr txBox="1">
              <a:spLocks noChangeArrowheads="1"/>
            </p:cNvSpPr>
            <p:nvPr/>
          </p:nvSpPr>
          <p:spPr bwMode="auto">
            <a:xfrm>
              <a:off x="248" y="2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9900CC"/>
                  </a:solidFill>
                  <a:ea typeface="宋体" charset="-122"/>
                </a:rPr>
                <a:t> Solution:</a:t>
              </a:r>
            </a:p>
          </p:txBody>
        </p:sp>
        <p:sp>
          <p:nvSpPr>
            <p:cNvPr id="270351" name="AutoShape 15"/>
            <p:cNvSpPr>
              <a:spLocks noChangeArrowheads="1"/>
            </p:cNvSpPr>
            <p:nvPr/>
          </p:nvSpPr>
          <p:spPr bwMode="auto">
            <a:xfrm>
              <a:off x="272" y="2976"/>
              <a:ext cx="962" cy="7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600">
                  <a:ea typeface="宋体" charset="-122"/>
                </a:rPr>
                <a:t>Run localization 3 times with different </a:t>
              </a:r>
              <a:r>
                <a:rPr lang="en-US" altLang="zh-CN" sz="1600" i="1">
                  <a:ea typeface="宋体" charset="-122"/>
                </a:rPr>
                <a:t>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006600" y="4724400"/>
            <a:ext cx="1930400" cy="1143000"/>
            <a:chOff x="1264" y="2976"/>
            <a:chExt cx="1216" cy="720"/>
          </a:xfrm>
        </p:grpSpPr>
        <p:sp>
          <p:nvSpPr>
            <p:cNvPr id="270348" name="AutoShape 17"/>
            <p:cNvSpPr>
              <a:spLocks noChangeArrowheads="1"/>
            </p:cNvSpPr>
            <p:nvPr/>
          </p:nvSpPr>
          <p:spPr bwMode="auto">
            <a:xfrm>
              <a:off x="1520" y="2976"/>
              <a:ext cx="960" cy="7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600">
                  <a:ea typeface="宋体" charset="-122"/>
                </a:rPr>
                <a:t>Choose </a:t>
              </a:r>
              <a:r>
                <a:rPr lang="en-US" altLang="zh-CN" sz="1600" i="1">
                  <a:ea typeface="宋体" charset="-122"/>
                </a:rPr>
                <a:t>h</a:t>
              </a:r>
              <a:r>
                <a:rPr lang="en-US" altLang="zh-CN" sz="1600">
                  <a:ea typeface="宋体" charset="-122"/>
                </a:rPr>
                <a:t> that achieves maximum similarity</a:t>
              </a:r>
              <a:endParaRPr lang="en-US" altLang="zh-CN" sz="1600" i="1">
                <a:ea typeface="宋体" charset="-122"/>
              </a:endParaRPr>
            </a:p>
          </p:txBody>
        </p:sp>
        <p:sp>
          <p:nvSpPr>
            <p:cNvPr id="270349" name="Line 18"/>
            <p:cNvSpPr>
              <a:spLocks noChangeShapeType="1"/>
            </p:cNvSpPr>
            <p:nvPr/>
          </p:nvSpPr>
          <p:spPr bwMode="auto">
            <a:xfrm>
              <a:off x="1264" y="3344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771" name="Oval 19"/>
          <p:cNvSpPr>
            <a:spLocks noChangeArrowheads="1"/>
          </p:cNvSpPr>
          <p:nvPr/>
        </p:nvSpPr>
        <p:spPr bwMode="auto">
          <a:xfrm>
            <a:off x="6146800" y="5029200"/>
            <a:ext cx="1066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2772" name="Oval 20"/>
          <p:cNvSpPr>
            <a:spLocks noChangeArrowheads="1"/>
          </p:cNvSpPr>
          <p:nvPr/>
        </p:nvSpPr>
        <p:spPr bwMode="auto">
          <a:xfrm>
            <a:off x="6410325" y="5249863"/>
            <a:ext cx="511175" cy="4016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1" grpId="0" animBg="1"/>
      <p:bldP spid="20277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Results</a:t>
            </a:r>
          </a:p>
        </p:txBody>
      </p:sp>
      <p:sp>
        <p:nvSpPr>
          <p:cNvPr id="271362" name="Rectangle 3"/>
          <p:cNvSpPr>
            <a:spLocks noChangeArrowheads="1"/>
          </p:cNvSpPr>
          <p:nvPr/>
        </p:nvSpPr>
        <p:spPr bwMode="auto">
          <a:xfrm>
            <a:off x="2447925" y="5257800"/>
            <a:ext cx="4397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  <a:ea typeface="宋体" charset="-122"/>
              </a:rPr>
              <a:t>Feature space: </a:t>
            </a:r>
            <a:r>
              <a:rPr lang="en-US" altLang="zh-CN">
                <a:ea typeface="宋体" charset="-122"/>
              </a:rPr>
              <a:t>16</a:t>
            </a:r>
            <a:r>
              <a:rPr lang="en-US" altLang="zh-CN">
                <a:ea typeface="宋体" charset="-122"/>
                <a:sym typeface="Symbol" pitchFamily="18" charset="2"/>
              </a:rPr>
              <a:t></a:t>
            </a:r>
            <a:r>
              <a:rPr lang="en-US" altLang="zh-CN">
                <a:ea typeface="宋体" charset="-122"/>
              </a:rPr>
              <a:t>16</a:t>
            </a:r>
            <a:r>
              <a:rPr lang="en-US" altLang="zh-CN">
                <a:ea typeface="宋体" charset="-122"/>
                <a:sym typeface="Symbol" pitchFamily="18" charset="2"/>
              </a:rPr>
              <a:t>16 quantized RGB</a:t>
            </a:r>
          </a:p>
          <a:p>
            <a:r>
              <a:rPr lang="en-US" altLang="zh-CN">
                <a:solidFill>
                  <a:srgbClr val="CC3300"/>
                </a:solidFill>
                <a:ea typeface="宋体" charset="-122"/>
                <a:sym typeface="Symbol" pitchFamily="18" charset="2"/>
              </a:rPr>
              <a:t>Target:</a:t>
            </a:r>
            <a:r>
              <a:rPr lang="en-US" altLang="zh-CN">
                <a:ea typeface="宋体" charset="-122"/>
                <a:sym typeface="Symbol" pitchFamily="18" charset="2"/>
              </a:rPr>
              <a:t> manually selected on 1</a:t>
            </a:r>
            <a:r>
              <a:rPr lang="en-US" altLang="zh-CN" baseline="30000">
                <a:ea typeface="宋体" charset="-122"/>
                <a:sym typeface="Symbol" pitchFamily="18" charset="2"/>
              </a:rPr>
              <a:t>st</a:t>
            </a:r>
            <a:r>
              <a:rPr lang="en-US" altLang="zh-CN">
                <a:ea typeface="宋体" charset="-122"/>
                <a:sym typeface="Symbol" pitchFamily="18" charset="2"/>
              </a:rPr>
              <a:t> frame</a:t>
            </a:r>
          </a:p>
          <a:p>
            <a:r>
              <a:rPr lang="en-US" altLang="zh-CN">
                <a:solidFill>
                  <a:srgbClr val="CC3300"/>
                </a:solidFill>
                <a:ea typeface="宋体" charset="-122"/>
                <a:sym typeface="Symbol" pitchFamily="18" charset="2"/>
              </a:rPr>
              <a:t>Average mean-shift iterations:</a:t>
            </a:r>
            <a:r>
              <a:rPr lang="en-US" altLang="zh-CN">
                <a:ea typeface="宋体" charset="-122"/>
                <a:sym typeface="Symbol" pitchFamily="18" charset="2"/>
              </a:rPr>
              <a:t> 4</a:t>
            </a:r>
          </a:p>
        </p:txBody>
      </p:sp>
      <p:pic>
        <p:nvPicPr>
          <p:cNvPr id="203780" name="Footbal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52700" y="1676400"/>
            <a:ext cx="411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3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3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78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3780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Results</a:t>
            </a:r>
          </a:p>
        </p:txBody>
      </p:sp>
      <p:grpSp>
        <p:nvGrpSpPr>
          <p:cNvPr id="272386" name="Group 3"/>
          <p:cNvGrpSpPr>
            <a:grpSpLocks/>
          </p:cNvGrpSpPr>
          <p:nvPr/>
        </p:nvGrpSpPr>
        <p:grpSpPr bwMode="auto">
          <a:xfrm>
            <a:off x="390525" y="1828800"/>
            <a:ext cx="8347075" cy="2197100"/>
            <a:chOff x="246" y="1208"/>
            <a:chExt cx="5258" cy="1384"/>
          </a:xfrm>
        </p:grpSpPr>
        <p:pic>
          <p:nvPicPr>
            <p:cNvPr id="2723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" y="1208"/>
              <a:ext cx="1716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238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0" y="1208"/>
              <a:ext cx="1664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239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6" y="1208"/>
              <a:ext cx="1658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2391" name="Rectangle 7"/>
            <p:cNvSpPr>
              <a:spLocks noChangeArrowheads="1"/>
            </p:cNvSpPr>
            <p:nvPr/>
          </p:nvSpPr>
          <p:spPr bwMode="auto">
            <a:xfrm>
              <a:off x="516" y="2361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Partial occlusion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sp>
          <p:nvSpPr>
            <p:cNvPr id="272392" name="Rectangle 8"/>
            <p:cNvSpPr>
              <a:spLocks noChangeArrowheads="1"/>
            </p:cNvSpPr>
            <p:nvPr/>
          </p:nvSpPr>
          <p:spPr bwMode="auto">
            <a:xfrm>
              <a:off x="2524" y="2360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Distraction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  <p:sp>
          <p:nvSpPr>
            <p:cNvPr id="272393" name="Rectangle 9"/>
            <p:cNvSpPr>
              <a:spLocks noChangeArrowheads="1"/>
            </p:cNvSpPr>
            <p:nvPr/>
          </p:nvSpPr>
          <p:spPr bwMode="auto">
            <a:xfrm>
              <a:off x="4164" y="2360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CC3300"/>
                  </a:solidFill>
                  <a:ea typeface="宋体" charset="-122"/>
                </a:rPr>
                <a:t>Motion blur</a:t>
              </a:r>
              <a:endParaRPr lang="en-US" altLang="zh-CN" i="1">
                <a:solidFill>
                  <a:srgbClr val="CC3300"/>
                </a:solidFill>
                <a:ea typeface="宋体" charset="-122"/>
              </a:endParaRPr>
            </a:p>
          </p:txBody>
        </p:sp>
      </p:grpSp>
      <p:pic>
        <p:nvPicPr>
          <p:cNvPr id="2048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264025"/>
            <a:ext cx="2971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  <a:t>Mean-Shift Object Tracking</a:t>
            </a:r>
            <a:br>
              <a:rPr lang="en-US" altLang="zh-CN" sz="4000" b="1" smtClean="0">
                <a:solidFill>
                  <a:srgbClr val="0066FF"/>
                </a:solidFill>
                <a:ea typeface="宋体" charset="-122"/>
              </a:rPr>
            </a:br>
            <a:r>
              <a:rPr lang="en-US" altLang="zh-CN" sz="2400" b="1" smtClean="0">
                <a:solidFill>
                  <a:srgbClr val="0066FF"/>
                </a:solidFill>
                <a:ea typeface="宋体" charset="-122"/>
              </a:rPr>
              <a:t>Results</a:t>
            </a:r>
          </a:p>
        </p:txBody>
      </p:sp>
      <p:pic>
        <p:nvPicPr>
          <p:cNvPr id="273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4495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kern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Mean-Shift Object Tracking</a:t>
            </a:r>
            <a:br>
              <a:rPr lang="en-US" altLang="zh-CN" sz="4000" b="1" kern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</a:br>
            <a:r>
              <a:rPr lang="en-US" altLang="zh-CN" sz="2400" b="1" kern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Summary</a:t>
            </a:r>
            <a:endParaRPr lang="en-US" altLang="zh-CN" sz="2400" b="1" kern="0" dirty="0">
              <a:solidFill>
                <a:srgbClr val="0066FF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720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#1: Formulate the tracking problem as nonlinear optimization by maximizing appearance/histogram consistency between target and template.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kern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Mean-Shift Object Tracking</a:t>
            </a:r>
            <a:br>
              <a:rPr lang="en-US" altLang="zh-CN" sz="4000" b="1" kern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</a:br>
            <a:r>
              <a:rPr lang="en-US" altLang="zh-CN" sz="2400" b="1" kern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Summary</a:t>
            </a:r>
            <a:endParaRPr lang="en-US" altLang="zh-CN" sz="2400" b="1" kern="0" dirty="0">
              <a:solidFill>
                <a:srgbClr val="0066FF"/>
              </a:solidFill>
              <a:latin typeface="+mj-lt"/>
              <a:ea typeface="宋体" charset="-122"/>
              <a:cs typeface="+mj-cs"/>
            </a:endParaRPr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5867400" y="5943600"/>
          <a:ext cx="3176588" cy="609600"/>
        </p:xfrm>
        <a:graphic>
          <a:graphicData uri="http://schemas.openxmlformats.org/presentationml/2006/ole">
            <p:oleObj spid="_x0000_s172034" name="Equation" r:id="rId4" imgW="1257120" imgH="241200" progId="Equation.3">
              <p:embed/>
            </p:oleObj>
          </a:graphicData>
        </a:graphic>
      </p:graphicFrame>
      <p:pic>
        <p:nvPicPr>
          <p:cNvPr id="1720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38538"/>
            <a:ext cx="30480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1100" y="33655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2036" name="Object 9"/>
          <p:cNvGraphicFramePr>
            <a:graphicFrameLocks noChangeAspect="1"/>
          </p:cNvGraphicFramePr>
          <p:nvPr/>
        </p:nvGraphicFramePr>
        <p:xfrm>
          <a:off x="1952625" y="6057900"/>
          <a:ext cx="320675" cy="512763"/>
        </p:xfrm>
        <a:graphic>
          <a:graphicData uri="http://schemas.openxmlformats.org/presentationml/2006/ole">
            <p:oleObj spid="_x0000_s172036" name="Equation" r:id="rId7" imgW="126720" imgH="203040" progId="">
              <p:embed/>
            </p:oleObj>
          </a:graphicData>
        </a:graphic>
      </p:graphicFrame>
      <p:graphicFrame>
        <p:nvGraphicFramePr>
          <p:cNvPr id="172037" name="Object 14"/>
          <p:cNvGraphicFramePr>
            <a:graphicFrameLocks noChangeAspect="1"/>
          </p:cNvGraphicFramePr>
          <p:nvPr/>
        </p:nvGraphicFramePr>
        <p:xfrm>
          <a:off x="3576638" y="6019800"/>
          <a:ext cx="881062" cy="609600"/>
        </p:xfrm>
        <a:graphic>
          <a:graphicData uri="http://schemas.openxmlformats.org/presentationml/2006/ole">
            <p:oleObj spid="_x0000_s172037" name="Equation" r:id="rId8" imgW="368280" imgH="253800" progId="">
              <p:embed/>
            </p:oleObj>
          </a:graphicData>
        </a:graphic>
      </p:graphicFrame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1663700" y="4483100"/>
            <a:ext cx="2933700" cy="1058863"/>
            <a:chOff x="1928" y="2824"/>
            <a:chExt cx="1848" cy="667"/>
          </a:xfrm>
        </p:grpSpPr>
        <p:sp>
          <p:nvSpPr>
            <p:cNvPr id="172044" name="Rectangle 20"/>
            <p:cNvSpPr>
              <a:spLocks noChangeArrowheads="1"/>
            </p:cNvSpPr>
            <p:nvPr/>
          </p:nvSpPr>
          <p:spPr bwMode="auto">
            <a:xfrm>
              <a:off x="1928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72045" name="Rectangle 21"/>
            <p:cNvSpPr>
              <a:spLocks noChangeArrowheads="1"/>
            </p:cNvSpPr>
            <p:nvPr/>
          </p:nvSpPr>
          <p:spPr bwMode="auto">
            <a:xfrm>
              <a:off x="3136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277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#2: Solving the optimization problem with mean-shift techniques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Mean-Shift Object Tracking</a:t>
            </a:r>
            <a:br>
              <a:rPr lang="en-US" altLang="zh-CN" sz="40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</a:br>
            <a:r>
              <a:rPr lang="en-US" altLang="zh-CN" sz="24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Summary</a:t>
            </a:r>
          </a:p>
        </p:txBody>
      </p:sp>
      <p:sp>
        <p:nvSpPr>
          <p:cNvPr id="277508" name="Oval 3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09" name="Oval 4"/>
          <p:cNvSpPr>
            <a:spLocks noChangeArrowheads="1"/>
          </p:cNvSpPr>
          <p:nvPr/>
        </p:nvSpPr>
        <p:spPr bwMode="auto">
          <a:xfrm>
            <a:off x="6302375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0" name="Oval 5"/>
          <p:cNvSpPr>
            <a:spLocks noChangeArrowheads="1"/>
          </p:cNvSpPr>
          <p:nvPr/>
        </p:nvSpPr>
        <p:spPr bwMode="auto">
          <a:xfrm>
            <a:off x="6226175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1" name="Oval 6"/>
          <p:cNvSpPr>
            <a:spLocks noChangeArrowheads="1"/>
          </p:cNvSpPr>
          <p:nvPr/>
        </p:nvSpPr>
        <p:spPr bwMode="auto">
          <a:xfrm>
            <a:off x="5973763" y="45164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2" name="Oval 7"/>
          <p:cNvSpPr>
            <a:spLocks noChangeArrowheads="1"/>
          </p:cNvSpPr>
          <p:nvPr/>
        </p:nvSpPr>
        <p:spPr bwMode="auto">
          <a:xfrm>
            <a:off x="6215063" y="48879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3" name="Oval 8"/>
          <p:cNvSpPr>
            <a:spLocks noChangeArrowheads="1"/>
          </p:cNvSpPr>
          <p:nvPr/>
        </p:nvSpPr>
        <p:spPr bwMode="auto">
          <a:xfrm>
            <a:off x="5988050" y="48879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4" name="Oval 9"/>
          <p:cNvSpPr>
            <a:spLocks noChangeArrowheads="1"/>
          </p:cNvSpPr>
          <p:nvPr/>
        </p:nvSpPr>
        <p:spPr bwMode="auto">
          <a:xfrm>
            <a:off x="6465888" y="49101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5" name="Oval 10"/>
          <p:cNvSpPr>
            <a:spLocks noChangeArrowheads="1"/>
          </p:cNvSpPr>
          <p:nvPr/>
        </p:nvSpPr>
        <p:spPr bwMode="auto">
          <a:xfrm>
            <a:off x="5856288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6" name="Oval 11"/>
          <p:cNvSpPr>
            <a:spLocks noChangeArrowheads="1"/>
          </p:cNvSpPr>
          <p:nvPr/>
        </p:nvSpPr>
        <p:spPr bwMode="auto">
          <a:xfrm>
            <a:off x="6596063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7" name="Oval 12"/>
          <p:cNvSpPr>
            <a:spLocks noChangeArrowheads="1"/>
          </p:cNvSpPr>
          <p:nvPr/>
        </p:nvSpPr>
        <p:spPr bwMode="auto">
          <a:xfrm>
            <a:off x="6454775" y="44386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8" name="Oval 13"/>
          <p:cNvSpPr>
            <a:spLocks noChangeArrowheads="1"/>
          </p:cNvSpPr>
          <p:nvPr/>
        </p:nvSpPr>
        <p:spPr bwMode="auto">
          <a:xfrm>
            <a:off x="61722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19" name="Oval 14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0" name="Oval 15"/>
          <p:cNvSpPr>
            <a:spLocks noChangeArrowheads="1"/>
          </p:cNvSpPr>
          <p:nvPr/>
        </p:nvSpPr>
        <p:spPr bwMode="auto">
          <a:xfrm>
            <a:off x="6019800" y="5126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1" name="Oval 16"/>
          <p:cNvSpPr>
            <a:spLocks noChangeArrowheads="1"/>
          </p:cNvSpPr>
          <p:nvPr/>
        </p:nvSpPr>
        <p:spPr bwMode="auto">
          <a:xfrm>
            <a:off x="5715000" y="49752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2" name="Oval 17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3" name="Oval 18"/>
          <p:cNvSpPr>
            <a:spLocks noChangeArrowheads="1"/>
          </p:cNvSpPr>
          <p:nvPr/>
        </p:nvSpPr>
        <p:spPr bwMode="auto">
          <a:xfrm>
            <a:off x="57150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4" name="Oval 19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5" name="Oval 20"/>
          <p:cNvSpPr>
            <a:spLocks noChangeArrowheads="1"/>
          </p:cNvSpPr>
          <p:nvPr/>
        </p:nvSpPr>
        <p:spPr bwMode="auto">
          <a:xfrm>
            <a:off x="67056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6" name="Oval 21"/>
          <p:cNvSpPr>
            <a:spLocks noChangeArrowheads="1"/>
          </p:cNvSpPr>
          <p:nvPr/>
        </p:nvSpPr>
        <p:spPr bwMode="auto">
          <a:xfrm>
            <a:off x="6421438" y="53895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7" name="Oval 22"/>
          <p:cNvSpPr>
            <a:spLocks noChangeArrowheads="1"/>
          </p:cNvSpPr>
          <p:nvPr/>
        </p:nvSpPr>
        <p:spPr bwMode="auto">
          <a:xfrm>
            <a:off x="60198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8" name="Oval 23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29" name="Oval 24"/>
          <p:cNvSpPr>
            <a:spLocks noChangeArrowheads="1"/>
          </p:cNvSpPr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0" name="Oval 25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1" name="Oval 26"/>
          <p:cNvSpPr>
            <a:spLocks noChangeArrowheads="1"/>
          </p:cNvSpPr>
          <p:nvPr/>
        </p:nvSpPr>
        <p:spPr bwMode="auto">
          <a:xfrm>
            <a:off x="54864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2" name="Oval 27"/>
          <p:cNvSpPr>
            <a:spLocks noChangeArrowheads="1"/>
          </p:cNvSpPr>
          <p:nvPr/>
        </p:nvSpPr>
        <p:spPr bwMode="auto">
          <a:xfrm>
            <a:off x="5867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3" name="Oval 28"/>
          <p:cNvSpPr>
            <a:spLocks noChangeArrowheads="1"/>
          </p:cNvSpPr>
          <p:nvPr/>
        </p:nvSpPr>
        <p:spPr bwMode="auto">
          <a:xfrm>
            <a:off x="6454775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4" name="Oval 29"/>
          <p:cNvSpPr>
            <a:spLocks noChangeArrowheads="1"/>
          </p:cNvSpPr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5" name="Oval 30"/>
          <p:cNvSpPr>
            <a:spLocks noChangeArrowheads="1"/>
          </p:cNvSpPr>
          <p:nvPr/>
        </p:nvSpPr>
        <p:spPr bwMode="auto">
          <a:xfrm>
            <a:off x="52578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6" name="Oval 31"/>
          <p:cNvSpPr>
            <a:spLocks noChangeArrowheads="1"/>
          </p:cNvSpPr>
          <p:nvPr/>
        </p:nvSpPr>
        <p:spPr bwMode="auto">
          <a:xfrm>
            <a:off x="56388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7" name="Oval 32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8" name="Oval 33"/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39" name="Oval 34"/>
          <p:cNvSpPr>
            <a:spLocks noChangeArrowheads="1"/>
          </p:cNvSpPr>
          <p:nvPr/>
        </p:nvSpPr>
        <p:spPr bwMode="auto">
          <a:xfrm>
            <a:off x="6454775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0" name="Oval 35"/>
          <p:cNvSpPr>
            <a:spLocks noChangeArrowheads="1"/>
          </p:cNvSpPr>
          <p:nvPr/>
        </p:nvSpPr>
        <p:spPr bwMode="auto">
          <a:xfrm>
            <a:off x="6454775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1" name="Oval 36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2" name="Oval 37"/>
          <p:cNvSpPr>
            <a:spLocks noChangeArrowheads="1"/>
          </p:cNvSpPr>
          <p:nvPr/>
        </p:nvSpPr>
        <p:spPr bwMode="auto">
          <a:xfrm>
            <a:off x="6792913" y="39719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3" name="Oval 38"/>
          <p:cNvSpPr>
            <a:spLocks noChangeArrowheads="1"/>
          </p:cNvSpPr>
          <p:nvPr/>
        </p:nvSpPr>
        <p:spPr bwMode="auto">
          <a:xfrm>
            <a:off x="67818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4" name="Oval 39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5" name="Oval 40"/>
          <p:cNvSpPr>
            <a:spLocks noChangeArrowheads="1"/>
          </p:cNvSpPr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6" name="Oval 41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7" name="Oval 42"/>
          <p:cNvSpPr>
            <a:spLocks noChangeArrowheads="1"/>
          </p:cNvSpPr>
          <p:nvPr/>
        </p:nvSpPr>
        <p:spPr bwMode="auto">
          <a:xfrm>
            <a:off x="68580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8" name="Oval 46"/>
          <p:cNvSpPr>
            <a:spLocks noChangeArrowheads="1"/>
          </p:cNvSpPr>
          <p:nvPr/>
        </p:nvSpPr>
        <p:spPr bwMode="auto">
          <a:xfrm>
            <a:off x="7239000" y="4648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49" name="Oval 51"/>
          <p:cNvSpPr>
            <a:spLocks noChangeArrowheads="1"/>
          </p:cNvSpPr>
          <p:nvPr/>
        </p:nvSpPr>
        <p:spPr bwMode="auto">
          <a:xfrm>
            <a:off x="70104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0" name="Oval 54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1" name="Oval 55"/>
          <p:cNvSpPr>
            <a:spLocks noChangeArrowheads="1"/>
          </p:cNvSpPr>
          <p:nvPr/>
        </p:nvSpPr>
        <p:spPr bwMode="auto">
          <a:xfrm>
            <a:off x="617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2" name="Oval 56"/>
          <p:cNvSpPr>
            <a:spLocks noChangeArrowheads="1"/>
          </p:cNvSpPr>
          <p:nvPr/>
        </p:nvSpPr>
        <p:spPr bwMode="auto">
          <a:xfrm>
            <a:off x="6553200" y="632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3" name="Oval 59"/>
          <p:cNvSpPr>
            <a:spLocks noChangeArrowheads="1"/>
          </p:cNvSpPr>
          <p:nvPr/>
        </p:nvSpPr>
        <p:spPr bwMode="auto">
          <a:xfrm>
            <a:off x="5943600" y="632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4" name="Oval 60"/>
          <p:cNvSpPr>
            <a:spLocks noChangeArrowheads="1"/>
          </p:cNvSpPr>
          <p:nvPr/>
        </p:nvSpPr>
        <p:spPr bwMode="auto">
          <a:xfrm>
            <a:off x="56388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5" name="Oval 61"/>
          <p:cNvSpPr>
            <a:spLocks noChangeArrowheads="1"/>
          </p:cNvSpPr>
          <p:nvPr/>
        </p:nvSpPr>
        <p:spPr bwMode="auto">
          <a:xfrm>
            <a:off x="50292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6" name="Oval 62"/>
          <p:cNvSpPr>
            <a:spLocks noChangeArrowheads="1"/>
          </p:cNvSpPr>
          <p:nvPr/>
        </p:nvSpPr>
        <p:spPr bwMode="auto">
          <a:xfrm>
            <a:off x="5257800" y="624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7" name="Oval 6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8" name="Oval 66"/>
          <p:cNvSpPr>
            <a:spLocks noChangeArrowheads="1"/>
          </p:cNvSpPr>
          <p:nvPr/>
        </p:nvSpPr>
        <p:spPr bwMode="auto">
          <a:xfrm>
            <a:off x="40386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59" name="Oval 67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0" name="Oval 68"/>
          <p:cNvSpPr>
            <a:spLocks noChangeArrowheads="1"/>
          </p:cNvSpPr>
          <p:nvPr/>
        </p:nvSpPr>
        <p:spPr bwMode="auto">
          <a:xfrm>
            <a:off x="48006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1" name="Oval 69"/>
          <p:cNvSpPr>
            <a:spLocks noChangeArrowheads="1"/>
          </p:cNvSpPr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2" name="Oval 70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3" name="Oval 71"/>
          <p:cNvSpPr>
            <a:spLocks noChangeArrowheads="1"/>
          </p:cNvSpPr>
          <p:nvPr/>
        </p:nvSpPr>
        <p:spPr bwMode="auto">
          <a:xfrm>
            <a:off x="5257800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4" name="Oval 72"/>
          <p:cNvSpPr>
            <a:spLocks noChangeArrowheads="1"/>
          </p:cNvSpPr>
          <p:nvPr/>
        </p:nvSpPr>
        <p:spPr bwMode="auto">
          <a:xfrm>
            <a:off x="48768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5" name="Oval 73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6" name="Oval 7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7" name="Oval 75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8" name="Oval 76"/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69" name="Oval 77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0" name="Oval 78"/>
          <p:cNvSpPr>
            <a:spLocks noChangeArrowheads="1"/>
          </p:cNvSpPr>
          <p:nvPr/>
        </p:nvSpPr>
        <p:spPr bwMode="auto">
          <a:xfrm>
            <a:off x="4191000" y="4800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1" name="Oval 79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2" name="Oval 80"/>
          <p:cNvSpPr>
            <a:spLocks noChangeArrowheads="1"/>
          </p:cNvSpPr>
          <p:nvPr/>
        </p:nvSpPr>
        <p:spPr bwMode="auto">
          <a:xfrm>
            <a:off x="3352800" y="571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3" name="Oval 81"/>
          <p:cNvSpPr>
            <a:spLocks noChangeArrowheads="1"/>
          </p:cNvSpPr>
          <p:nvPr/>
        </p:nvSpPr>
        <p:spPr bwMode="auto">
          <a:xfrm>
            <a:off x="3581400" y="655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4" name="Oval 83"/>
          <p:cNvSpPr>
            <a:spLocks noChangeArrowheads="1"/>
          </p:cNvSpPr>
          <p:nvPr/>
        </p:nvSpPr>
        <p:spPr bwMode="auto">
          <a:xfrm>
            <a:off x="2438400" y="617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5" name="Oval 84"/>
          <p:cNvSpPr>
            <a:spLocks noChangeArrowheads="1"/>
          </p:cNvSpPr>
          <p:nvPr/>
        </p:nvSpPr>
        <p:spPr bwMode="auto">
          <a:xfrm>
            <a:off x="24384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6" name="Oval 85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7" name="Oval 86"/>
          <p:cNvSpPr>
            <a:spLocks noChangeArrowheads="1"/>
          </p:cNvSpPr>
          <p:nvPr/>
        </p:nvSpPr>
        <p:spPr bwMode="auto">
          <a:xfrm>
            <a:off x="34290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8" name="Oval 87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79" name="Oval 88"/>
          <p:cNvSpPr>
            <a:spLocks noChangeArrowheads="1"/>
          </p:cNvSpPr>
          <p:nvPr/>
        </p:nvSpPr>
        <p:spPr bwMode="auto">
          <a:xfrm>
            <a:off x="23622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80" name="Oval 89"/>
          <p:cNvSpPr>
            <a:spLocks noChangeArrowheads="1"/>
          </p:cNvSpPr>
          <p:nvPr/>
        </p:nvSpPr>
        <p:spPr bwMode="auto">
          <a:xfrm>
            <a:off x="1295400" y="601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81" name="Oval 91"/>
          <p:cNvSpPr>
            <a:spLocks noChangeArrowheads="1"/>
          </p:cNvSpPr>
          <p:nvPr/>
        </p:nvSpPr>
        <p:spPr bwMode="auto">
          <a:xfrm>
            <a:off x="1371600" y="4800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7582" name="Oval 92"/>
          <p:cNvSpPr>
            <a:spLocks noChangeArrowheads="1"/>
          </p:cNvSpPr>
          <p:nvPr/>
        </p:nvSpPr>
        <p:spPr bwMode="auto">
          <a:xfrm>
            <a:off x="15240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277583" name="Group 96"/>
          <p:cNvGrpSpPr>
            <a:grpSpLocks/>
          </p:cNvGrpSpPr>
          <p:nvPr/>
        </p:nvGrpSpPr>
        <p:grpSpPr bwMode="auto">
          <a:xfrm>
            <a:off x="3700463" y="2971800"/>
            <a:ext cx="2819400" cy="2895600"/>
            <a:chOff x="3744" y="4464"/>
            <a:chExt cx="1776" cy="1824"/>
          </a:xfrm>
        </p:grpSpPr>
        <p:sp>
          <p:nvSpPr>
            <p:cNvPr id="2775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277590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775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2775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9" name="Group 110"/>
          <p:cNvGrpSpPr>
            <a:grpSpLocks/>
          </p:cNvGrpSpPr>
          <p:nvPr/>
        </p:nvGrpSpPr>
        <p:grpSpPr bwMode="auto">
          <a:xfrm>
            <a:off x="5562600" y="4495800"/>
            <a:ext cx="457200" cy="457200"/>
            <a:chOff x="4486" y="3484"/>
            <a:chExt cx="288" cy="288"/>
          </a:xfrm>
        </p:grpSpPr>
        <p:sp>
          <p:nvSpPr>
            <p:cNvPr id="277586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277587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8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AutoShape 114"/>
          <p:cNvSpPr>
            <a:spLocks noChangeArrowheads="1"/>
          </p:cNvSpPr>
          <p:nvPr/>
        </p:nvSpPr>
        <p:spPr bwMode="auto">
          <a:xfrm rot="1324470">
            <a:off x="5099050" y="44958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lang="zh-CN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278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How to deal with scaling and rotation? 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Mean-Shift Object Tracking</a:t>
            </a:r>
            <a:br>
              <a:rPr lang="en-US" altLang="zh-CN" sz="40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</a:br>
            <a:r>
              <a:rPr lang="en-US" altLang="zh-CN" sz="2400" b="1" kern="0" dirty="0">
                <a:solidFill>
                  <a:srgbClr val="0066FF"/>
                </a:solidFill>
                <a:latin typeface="+mj-lt"/>
                <a:ea typeface="宋体" charset="-122"/>
                <a:cs typeface="+mj-cs"/>
              </a:rPr>
              <a:t>Discussion</a:t>
            </a:r>
          </a:p>
        </p:txBody>
      </p:sp>
      <p:pic>
        <p:nvPicPr>
          <p:cNvPr id="278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7313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Review: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Gauss-Newton Optimization</a:t>
            </a: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057400" y="2362200"/>
          <a:ext cx="5105400" cy="850900"/>
        </p:xfrm>
        <a:graphic>
          <a:graphicData uri="http://schemas.openxmlformats.org/presentationml/2006/ole">
            <p:oleObj spid="_x0000_s161794" name="Equation" r:id="rId4" imgW="2971800" imgH="495000" progId="Equation.3">
              <p:embed/>
            </p:oleObj>
          </a:graphicData>
        </a:graphic>
      </p:graphicFrame>
      <p:sp>
        <p:nvSpPr>
          <p:cNvPr id="161797" name="Text Box 4"/>
          <p:cNvSpPr txBox="1">
            <a:spLocks noChangeArrowheads="1"/>
          </p:cNvSpPr>
          <p:nvPr/>
        </p:nvSpPr>
        <p:spPr bwMode="auto">
          <a:xfrm>
            <a:off x="7239000" y="190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宋体" charset="-122"/>
              </a:rPr>
              <a:t>Rearrange</a:t>
            </a:r>
          </a:p>
        </p:txBody>
      </p:sp>
      <p:sp>
        <p:nvSpPr>
          <p:cNvPr id="161798" name="Text Box 5"/>
          <p:cNvSpPr txBox="1">
            <a:spLocks noChangeArrowheads="1"/>
          </p:cNvSpPr>
          <p:nvPr/>
        </p:nvSpPr>
        <p:spPr bwMode="auto">
          <a:xfrm>
            <a:off x="37338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A</a:t>
            </a:r>
            <a:endParaRPr lang="en-US" altLang="zh-CN" sz="2400" baseline="30000">
              <a:solidFill>
                <a:srgbClr val="FF0000"/>
              </a:solidFill>
              <a:ea typeface="宋体" charset="-122"/>
            </a:endParaRPr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09800" y="1600200"/>
          <a:ext cx="5029200" cy="908050"/>
        </p:xfrm>
        <a:graphic>
          <a:graphicData uri="http://schemas.openxmlformats.org/presentationml/2006/ole">
            <p:oleObj spid="_x0000_s161795" name="Equation" r:id="rId5" imgW="2743200" imgH="495000" progId="Equation.3">
              <p:embed/>
            </p:oleObj>
          </a:graphicData>
        </a:graphic>
      </p:graphicFrame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505200" y="2514600"/>
            <a:ext cx="7620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5626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b</a:t>
            </a:r>
            <a:endParaRPr lang="en-US" altLang="zh-CN" sz="2400" baseline="3000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4800600" y="2514600"/>
            <a:ext cx="21336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Review: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Gauss-Newton Optimization</a:t>
            </a: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057400" y="2362200"/>
          <a:ext cx="5105400" cy="850900"/>
        </p:xfrm>
        <a:graphic>
          <a:graphicData uri="http://schemas.openxmlformats.org/presentationml/2006/ole">
            <p:oleObj spid="_x0000_s162818" name="Equation" r:id="rId4" imgW="2971800" imgH="495000" progId="Equation.3">
              <p:embed/>
            </p:oleObj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1970088" y="3810000"/>
          <a:ext cx="6262687" cy="765175"/>
        </p:xfrm>
        <a:graphic>
          <a:graphicData uri="http://schemas.openxmlformats.org/presentationml/2006/ole">
            <p:oleObj spid="_x0000_s162819" name="Equation" r:id="rId5" imgW="4051080" imgH="495000" progId="Equation.3">
              <p:embed/>
            </p:oleObj>
          </a:graphicData>
        </a:graphic>
      </p:graphicFrame>
      <p:sp>
        <p:nvSpPr>
          <p:cNvPr id="162822" name="Text Box 5"/>
          <p:cNvSpPr txBox="1">
            <a:spLocks noChangeArrowheads="1"/>
          </p:cNvSpPr>
          <p:nvPr/>
        </p:nvSpPr>
        <p:spPr bwMode="auto">
          <a:xfrm>
            <a:off x="7239000" y="190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宋体" charset="-122"/>
              </a:rPr>
              <a:t>Rearrange</a:t>
            </a:r>
          </a:p>
        </p:txBody>
      </p:sp>
      <p:sp>
        <p:nvSpPr>
          <p:cNvPr id="162823" name="Text Box 6"/>
          <p:cNvSpPr txBox="1">
            <a:spLocks noChangeArrowheads="1"/>
          </p:cNvSpPr>
          <p:nvPr/>
        </p:nvSpPr>
        <p:spPr bwMode="auto">
          <a:xfrm>
            <a:off x="37338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A</a:t>
            </a:r>
            <a:endParaRPr lang="en-US" altLang="zh-CN" sz="2400" baseline="3000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62824" name="Text Box 7"/>
          <p:cNvSpPr txBox="1">
            <a:spLocks noChangeArrowheads="1"/>
          </p:cNvSpPr>
          <p:nvPr/>
        </p:nvSpPr>
        <p:spPr bwMode="auto">
          <a:xfrm>
            <a:off x="6248400" y="5029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A</a:t>
            </a:r>
            <a:r>
              <a:rPr lang="en-US" altLang="zh-CN" sz="2400" baseline="30000">
                <a:solidFill>
                  <a:srgbClr val="FF0000"/>
                </a:solidFill>
                <a:ea typeface="宋体" charset="-122"/>
              </a:rPr>
              <a:t>T</a:t>
            </a: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b</a:t>
            </a:r>
          </a:p>
        </p:txBody>
      </p:sp>
      <p:sp>
        <p:nvSpPr>
          <p:cNvPr id="162825" name="Line 8"/>
          <p:cNvSpPr>
            <a:spLocks noChangeShapeType="1"/>
          </p:cNvSpPr>
          <p:nvPr/>
        </p:nvSpPr>
        <p:spPr bwMode="auto">
          <a:xfrm>
            <a:off x="2514600" y="46482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6" name="Line 9"/>
          <p:cNvSpPr>
            <a:spLocks noChangeShapeType="1"/>
          </p:cNvSpPr>
          <p:nvPr/>
        </p:nvSpPr>
        <p:spPr bwMode="auto">
          <a:xfrm>
            <a:off x="5257800" y="46482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7" name="Line 10"/>
          <p:cNvSpPr>
            <a:spLocks noChangeShapeType="1"/>
          </p:cNvSpPr>
          <p:nvPr/>
        </p:nvSpPr>
        <p:spPr bwMode="auto">
          <a:xfrm>
            <a:off x="38862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209800" y="1600200"/>
          <a:ext cx="5029200" cy="908050"/>
        </p:xfrm>
        <a:graphic>
          <a:graphicData uri="http://schemas.openxmlformats.org/presentationml/2006/ole">
            <p:oleObj spid="_x0000_s162820" name="Equation" r:id="rId6" imgW="2743200" imgH="495000" progId="Equation.3">
              <p:embed/>
            </p:oleObj>
          </a:graphicData>
        </a:graphic>
      </p:graphicFrame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3505200" y="2514600"/>
            <a:ext cx="7620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5626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b</a:t>
            </a:r>
            <a:endParaRPr lang="en-US" altLang="zh-CN" sz="2400" baseline="3000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4800600" y="2514600"/>
            <a:ext cx="21336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3429000" y="502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(A</a:t>
            </a:r>
            <a:r>
              <a:rPr lang="en-US" altLang="zh-CN" sz="2400" baseline="30000">
                <a:solidFill>
                  <a:srgbClr val="FF0000"/>
                </a:solidFill>
                <a:ea typeface="宋体" charset="-122"/>
              </a:rPr>
              <a:t>T</a:t>
            </a: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A)</a:t>
            </a:r>
            <a:r>
              <a:rPr lang="en-US" altLang="zh-CN" sz="2400" baseline="30000">
                <a:solidFill>
                  <a:srgbClr val="FF0000"/>
                </a:solidFill>
                <a:ea typeface="宋体" charset="-122"/>
              </a:rPr>
              <a:t>-1</a:t>
            </a: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65532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Lucas-Kanade Registration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Initialize p=p</a:t>
            </a:r>
            <a:r>
              <a:rPr lang="en-US" altLang="zh-CN" sz="2800" baseline="-25000" smtClean="0">
                <a:ea typeface="宋体" charset="-122"/>
              </a:rPr>
              <a:t>0</a:t>
            </a:r>
            <a:r>
              <a:rPr lang="en-US" altLang="zh-CN" sz="2800" smtClean="0">
                <a:ea typeface="宋体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Iterate: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charset="-122"/>
              </a:rPr>
              <a:t>      1. Warp I with w(x;p) to compute I(w(x;p))</a:t>
            </a:r>
          </a:p>
          <a:p>
            <a:pPr>
              <a:buFontTx/>
              <a:buNone/>
            </a:pPr>
            <a:r>
              <a:rPr lang="en-US" altLang="zh-CN" sz="1600" smtClean="0">
                <a:solidFill>
                  <a:schemeClr val="bg2"/>
                </a:solidFill>
                <a:ea typeface="宋体" charset="-122"/>
              </a:rPr>
              <a:t>      </a:t>
            </a:r>
          </a:p>
          <a:p>
            <a:pPr>
              <a:buFontTx/>
              <a:buNone/>
            </a:pPr>
            <a:endParaRPr lang="en-US" altLang="zh-CN" sz="1600" smtClean="0">
              <a:solidFill>
                <a:schemeClr val="bg2"/>
              </a:solidFill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366838" y="1368425"/>
          <a:ext cx="6105525" cy="765175"/>
        </p:xfrm>
        <a:graphic>
          <a:graphicData uri="http://schemas.openxmlformats.org/presentationml/2006/ole">
            <p:oleObj spid="_x0000_s163842" name="Equation" r:id="rId4" imgW="3949560" imgH="495000" progId="Equation.3">
              <p:embed/>
            </p:oleObj>
          </a:graphicData>
        </a:graphic>
      </p:graphicFrame>
      <p:sp>
        <p:nvSpPr>
          <p:cNvPr id="163845" name="Rectangle 18"/>
          <p:cNvSpPr>
            <a:spLocks noChangeArrowheads="1"/>
          </p:cNvSpPr>
          <p:nvPr/>
        </p:nvSpPr>
        <p:spPr bwMode="auto">
          <a:xfrm>
            <a:off x="6400800" y="1600200"/>
            <a:ext cx="9144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1616</Words>
  <Application>Microsoft Office PowerPoint</Application>
  <PresentationFormat>On-screen Show (4:3)</PresentationFormat>
  <Paragraphs>469</Paragraphs>
  <Slides>69</Slides>
  <Notes>69</Notes>
  <HiddenSlides>1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宋体</vt:lpstr>
      <vt:lpstr>Times New Roman</vt:lpstr>
      <vt:lpstr>Wingdings</vt:lpstr>
      <vt:lpstr>Symbol</vt:lpstr>
      <vt:lpstr>Default Design</vt:lpstr>
      <vt:lpstr>Default Design</vt:lpstr>
      <vt:lpstr>Default Design</vt:lpstr>
      <vt:lpstr>Equation</vt:lpstr>
      <vt:lpstr>Chart</vt:lpstr>
      <vt:lpstr>CSCE643: Computer Vision Mean-Shift Object Tracking  Jinxiang Chai</vt:lpstr>
      <vt:lpstr>Appearance-based Tracking</vt:lpstr>
      <vt:lpstr>Review:  Lucas-Kanade Tracking/Registration</vt:lpstr>
      <vt:lpstr>Review:  Lucas-Kanade Tracking/Registration</vt:lpstr>
      <vt:lpstr>Review:  Gauss-Newton Optimization</vt:lpstr>
      <vt:lpstr>Review:  Gauss-Newton Optimization</vt:lpstr>
      <vt:lpstr>Review: Gauss-Newton Optimization</vt:lpstr>
      <vt:lpstr>Review: Gauss-Newton Optimization</vt:lpstr>
      <vt:lpstr>Lucas-Kanade Registration</vt:lpstr>
      <vt:lpstr>Lucas-Kanade Registration</vt:lpstr>
      <vt:lpstr>Lucas-Kanade Registration</vt:lpstr>
      <vt:lpstr>Lucas-Kanade Registration</vt:lpstr>
      <vt:lpstr>Lucas-Kanade Registration</vt:lpstr>
      <vt:lpstr>Lucas-Kanade Registration</vt:lpstr>
      <vt:lpstr>Object Tracking </vt:lpstr>
      <vt:lpstr>Motivation of Mean Shift Tracking</vt:lpstr>
      <vt:lpstr>Mean-Shift Tracking</vt:lpstr>
      <vt:lpstr>Mean Shift Tracking: Demos</vt:lpstr>
      <vt:lpstr>Mean Shift  </vt:lpstr>
      <vt:lpstr>Mean Shift Reference</vt:lpstr>
      <vt:lpstr>Slide 21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What is Mean Shift ?</vt:lpstr>
      <vt:lpstr>Non-Parametric Density Estimation</vt:lpstr>
      <vt:lpstr>Non-Parametric Density Estimation</vt:lpstr>
      <vt:lpstr>Slide 32</vt:lpstr>
      <vt:lpstr>Parametric Density Estimation</vt:lpstr>
      <vt:lpstr>Kernel Density Estimation Parzen Windows - General Framework</vt:lpstr>
      <vt:lpstr>Kernel Density Estimation  Parzen Windows - Function Forms</vt:lpstr>
      <vt:lpstr>Kernel Density Estimation Various Kernels</vt:lpstr>
      <vt:lpstr>Kernel Density Estimation</vt:lpstr>
      <vt:lpstr>Kernel Density Estimation</vt:lpstr>
      <vt:lpstr>Slide 39</vt:lpstr>
      <vt:lpstr>Mean Shift Mode Detection</vt:lpstr>
      <vt:lpstr>Mean Shift Strengths &amp; Weaknesses</vt:lpstr>
      <vt:lpstr>Slide 42</vt:lpstr>
      <vt:lpstr>Slide 43</vt:lpstr>
      <vt:lpstr>Non-Rigid Object Tracking</vt:lpstr>
      <vt:lpstr>Non-Rigid Object Tracking</vt:lpstr>
      <vt:lpstr>Mean-Shift Object Tracking General Framework: Target Representation</vt:lpstr>
      <vt:lpstr>Mean-Shift Object Tracking General Framework: Target Localization</vt:lpstr>
      <vt:lpstr>Mean-Shift Object Tracking Target Representation</vt:lpstr>
      <vt:lpstr>Mean-Shift Object Tracking PDF Representation</vt:lpstr>
      <vt:lpstr>Mean-Shift Object Tracking Smoothness of Similarity Function</vt:lpstr>
      <vt:lpstr>Mean-Shift Object Tracking Finding the PDF of the target model</vt:lpstr>
      <vt:lpstr>Mean-Shift Object Tracking Similarity Function</vt:lpstr>
      <vt:lpstr>Mean-Shift Object Tracking Target Localization Algorithm</vt:lpstr>
      <vt:lpstr>Mean-Shift Object Tracking Function Optimization</vt:lpstr>
      <vt:lpstr>Mean-Shift Object Tracking Function Optimization</vt:lpstr>
      <vt:lpstr>Mean-Shift Object Tracking Function Optimization</vt:lpstr>
      <vt:lpstr>Mean-Shift Object Tracking Approximating the Similarity Function</vt:lpstr>
      <vt:lpstr>Mean-Shift Object Tracking Maximizing the Similarity Function</vt:lpstr>
      <vt:lpstr>Mean-Shift Object Tracking Applying Mean-Shift</vt:lpstr>
      <vt:lpstr>Mean-Shift Object Tracking About Kernels and Profiles</vt:lpstr>
      <vt:lpstr>Mean-Shift Object Tracking Choosing the Kernel</vt:lpstr>
      <vt:lpstr>Mean-Shift Object Tracking Adaptive Scale</vt:lpstr>
      <vt:lpstr>Mean-Shift Object Tracking Results</vt:lpstr>
      <vt:lpstr>Mean-Shift Object Tracking Results</vt:lpstr>
      <vt:lpstr>Mean-Shift Object Tracking Results</vt:lpstr>
      <vt:lpstr>Slide 66</vt:lpstr>
      <vt:lpstr>Slide 67</vt:lpstr>
      <vt:lpstr>Slide 68</vt:lpstr>
      <vt:lpstr>Slide 69</vt:lpstr>
    </vt:vector>
  </TitlesOfParts>
  <Company>Weizmann Institute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 Shift</dc:title>
  <dc:creator>Bernard Sarel</dc:creator>
  <cp:lastModifiedBy>jchai</cp:lastModifiedBy>
  <cp:revision>136</cp:revision>
  <dcterms:created xsi:type="dcterms:W3CDTF">2004-04-08T06:08:54Z</dcterms:created>
  <dcterms:modified xsi:type="dcterms:W3CDTF">2012-02-24T19:27:16Z</dcterms:modified>
</cp:coreProperties>
</file>