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394" r:id="rId3"/>
    <p:sldId id="423" r:id="rId4"/>
    <p:sldId id="424" r:id="rId5"/>
    <p:sldId id="425" r:id="rId6"/>
    <p:sldId id="395" r:id="rId7"/>
    <p:sldId id="396" r:id="rId8"/>
    <p:sldId id="426" r:id="rId9"/>
    <p:sldId id="429" r:id="rId10"/>
    <p:sldId id="498" r:id="rId11"/>
    <p:sldId id="506" r:id="rId12"/>
    <p:sldId id="490" r:id="rId13"/>
    <p:sldId id="491" r:id="rId14"/>
    <p:sldId id="493" r:id="rId15"/>
    <p:sldId id="495" r:id="rId16"/>
    <p:sldId id="494" r:id="rId17"/>
    <p:sldId id="432" r:id="rId18"/>
    <p:sldId id="439" r:id="rId19"/>
    <p:sldId id="434" r:id="rId20"/>
    <p:sldId id="438" r:id="rId21"/>
    <p:sldId id="436" r:id="rId22"/>
    <p:sldId id="437" r:id="rId23"/>
    <p:sldId id="442" r:id="rId24"/>
    <p:sldId id="499" r:id="rId25"/>
    <p:sldId id="440" r:id="rId26"/>
    <p:sldId id="441" r:id="rId27"/>
    <p:sldId id="443" r:id="rId28"/>
    <p:sldId id="444" r:id="rId29"/>
    <p:sldId id="445" r:id="rId30"/>
    <p:sldId id="446" r:id="rId31"/>
    <p:sldId id="448" r:id="rId32"/>
    <p:sldId id="447" r:id="rId33"/>
    <p:sldId id="449" r:id="rId34"/>
    <p:sldId id="451" r:id="rId35"/>
    <p:sldId id="452" r:id="rId36"/>
    <p:sldId id="457" r:id="rId37"/>
    <p:sldId id="456" r:id="rId38"/>
    <p:sldId id="462" r:id="rId39"/>
    <p:sldId id="459" r:id="rId40"/>
    <p:sldId id="454" r:id="rId41"/>
    <p:sldId id="461" r:id="rId42"/>
    <p:sldId id="460" r:id="rId43"/>
    <p:sldId id="501" r:id="rId44"/>
    <p:sldId id="503" r:id="rId45"/>
    <p:sldId id="504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6" r:id="rId58"/>
    <p:sldId id="507" r:id="rId59"/>
    <p:sldId id="477" r:id="rId60"/>
    <p:sldId id="508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97" r:id="rId73"/>
    <p:sldId id="489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E0E3"/>
    <a:srgbClr val="0099FF"/>
    <a:srgbClr val="FFFF66"/>
    <a:srgbClr val="0000FF"/>
    <a:srgbClr val="CC3300"/>
    <a:srgbClr val="FFCC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660"/>
  </p:normalViewPr>
  <p:slideViewPr>
    <p:cSldViewPr>
      <p:cViewPr>
        <p:scale>
          <a:sx n="75" d="100"/>
          <a:sy n="75" d="100"/>
        </p:scale>
        <p:origin x="-166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373469-E91B-4473-9C55-601ECECB9E0B}" type="slidenum">
              <a:rPr lang="ar-SA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80084-9D5D-4312-8DF4-364E76C77DF2}" type="slidenum">
              <a:rPr lang="ar-SA" smtClean="0"/>
              <a:pPr/>
              <a:t>1</a:t>
            </a:fld>
            <a:endParaRPr lang="en-US" altLang="zh-CN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9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Posterior density sometimes referred to as the “filtered density” (  as opposed to p(x_{0:k}|z_{1:k})  )</a:t>
            </a:r>
          </a:p>
        </p:txBody>
      </p:sp>
      <p:sp>
        <p:nvSpPr>
          <p:cNvPr id="539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3C0D2-8A23-4BB7-B717-80EB8AA95902}" type="slidenum">
              <a:rPr lang="ar-SA" altLang="zh-CN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D4FBE-36DD-44B2-A25E-40FD5E1C4C98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D3BF-70C3-4327-9FED-5B8ADA261C2E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5187-6E78-4E59-AC3E-BAB06460EEFC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720C-306A-4211-AE94-2A3EED009F9A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70DE-3D69-44A0-8212-A9F7B239BB7E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4D65-5A77-49AB-BE89-83325A45B5EC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AE93-FCF8-4B5F-88B4-4618D840615F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85E3-8C0A-4028-83DD-9714AC4F191B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7CD4-FBC8-4B2E-8867-7004087A935A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5222-B021-4564-AABD-4A7E3455EB3B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0FB4-995B-4018-8427-81D4A2434FB4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9FC843-DAD2-4538-9BEA-8FBC965D2599}" type="slidenum">
              <a:rPr lang="ar-SA"/>
              <a:pPr>
                <a:defRPr/>
              </a:pPr>
              <a:t>‹#›</a:t>
            </a:fld>
            <a:endParaRPr lang="en-US" altLang="zh-CN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cle_swarm_optimiz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vision.ee.ethz.ch/~gallju/download/jgall_introISA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misard/images/anim.mpg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misard/images/leafmv.mp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misard/images/dancemv.mpg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misard/images/hand.mpg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cle_swarm_optimiz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vision.ee.ethz.ch/~gallju/download/jgall_introIS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CSCE643: Computer Vision</a:t>
            </a:r>
            <a:b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Bayesian Tracking &amp; Particle Filtering</a:t>
            </a: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he-IL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Jinxiang Chai</a:t>
            </a:r>
          </a:p>
        </p:txBody>
      </p:sp>
      <p:sp>
        <p:nvSpPr>
          <p:cNvPr id="14338" name="TextBox 111"/>
          <p:cNvSpPr txBox="1">
            <a:spLocks noChangeArrowheads="1"/>
          </p:cNvSpPr>
          <p:nvPr/>
        </p:nvSpPr>
        <p:spPr bwMode="auto">
          <a:xfrm>
            <a:off x="5334000" y="60960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Some slides from Stephen Roth</a:t>
            </a:r>
            <a:endParaRPr lang="he-IL" altLang="zh-CN"/>
          </a:p>
          <a:p>
            <a:endParaRPr kumimoji="1" lang="en-US" altLang="zh-CN">
              <a:ea typeface="宋体" charset="-122"/>
            </a:endParaRPr>
          </a:p>
          <a:p>
            <a:endParaRPr lang="en-US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Optimization-based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Cons: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prone to local minima due to local optimization techniques. This could be improved by global optimization techniques such as </a:t>
            </a:r>
            <a:r>
              <a:rPr lang="en-US" altLang="zh-CN" sz="2400" smtClean="0">
                <a:ea typeface="宋体" charset="-122"/>
                <a:hlinkClick r:id="rId3"/>
              </a:rPr>
              <a:t>Particle swamp</a:t>
            </a:r>
            <a:r>
              <a:rPr lang="en-US" altLang="zh-CN" sz="2400" smtClean="0">
                <a:ea typeface="宋体" charset="-122"/>
              </a:rPr>
              <a:t> and </a:t>
            </a:r>
            <a:r>
              <a:rPr lang="en-US" altLang="zh-CN" sz="2400" smtClean="0">
                <a:ea typeface="宋体" charset="-122"/>
                <a:hlinkClick r:id="rId4"/>
              </a:rPr>
              <a:t>Interacting Simulated Annealing</a:t>
            </a:r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fail to model multi-modal tracking results due to tracking ambiguities (e.g., occlusion, illumination changes)</a:t>
            </a:r>
            <a:endParaRPr lang="zh-CN" altLang="en-US" sz="2400" smtClean="0">
              <a:ea typeface="宋体" charset="-122"/>
            </a:endParaRPr>
          </a:p>
        </p:txBody>
      </p:sp>
      <p:pic>
        <p:nvPicPr>
          <p:cNvPr id="5918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0650" y="1384300"/>
            <a:ext cx="630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7" name="TextBox 4"/>
          <p:cNvSpPr txBox="1">
            <a:spLocks noChangeArrowheads="1"/>
          </p:cNvSpPr>
          <p:nvPr/>
        </p:nvSpPr>
        <p:spPr bwMode="auto">
          <a:xfrm>
            <a:off x="1828800" y="624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Solution: Bayesian Tracking &amp; Particle Filter</a:t>
            </a:r>
            <a:endParaRPr lang="zh-CN" altLang="en-US">
              <a:solidFill>
                <a:srgbClr val="FF0000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Particle Filtering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Many different names</a:t>
            </a:r>
          </a:p>
          <a:p>
            <a:pPr lvl="1">
              <a:buFontTx/>
              <a:buChar char="-"/>
            </a:pPr>
            <a:r>
              <a:rPr lang="en-US" altLang="zh-CN" smtClean="0">
                <a:ea typeface="宋体" charset="-122"/>
              </a:rPr>
              <a:t>Sequential Monte Carlo filters</a:t>
            </a:r>
          </a:p>
          <a:p>
            <a:pPr lvl="1">
              <a:buFontTx/>
              <a:buChar char="-"/>
            </a:pPr>
            <a:r>
              <a:rPr lang="en-US" altLang="zh-CN" smtClean="0">
                <a:ea typeface="宋体" charset="-122"/>
              </a:rPr>
              <a:t> Bootstrap filters</a:t>
            </a:r>
          </a:p>
          <a:p>
            <a:pPr lvl="1">
              <a:buFontTx/>
              <a:buChar char="-"/>
            </a:pPr>
            <a:r>
              <a:rPr lang="en-US" altLang="zh-CN" smtClean="0">
                <a:ea typeface="宋体" charset="-122"/>
              </a:rPr>
              <a:t>Condensation Algorithm</a:t>
            </a:r>
          </a:p>
          <a:p>
            <a:pPr lvl="1"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Rules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24290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57400" y="3200400"/>
          <a:ext cx="5486400" cy="1403350"/>
        </p:xfrm>
        <a:graphic>
          <a:graphicData uri="http://schemas.openxmlformats.org/presentationml/2006/ole">
            <p:oleObj spid="_x0000_s524290" name="Equation" r:id="rId4" imgW="1638000" imgH="419040" progId="Equation.3">
              <p:embed/>
            </p:oleObj>
          </a:graphicData>
        </a:graphic>
      </p:graphicFrame>
      <p:sp>
        <p:nvSpPr>
          <p:cNvPr id="524292" name="Rectangle 18"/>
          <p:cNvSpPr>
            <a:spLocks noChangeArrowheads="1"/>
          </p:cNvSpPr>
          <p:nvPr/>
        </p:nvSpPr>
        <p:spPr bwMode="auto">
          <a:xfrm>
            <a:off x="3657600" y="48768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Observed measurements</a:t>
            </a:r>
            <a:endParaRPr lang="zh-CN" altLang="en-US">
              <a:ea typeface="宋体" charset="-122"/>
            </a:endParaRPr>
          </a:p>
        </p:txBody>
      </p:sp>
      <p:sp>
        <p:nvSpPr>
          <p:cNvPr id="524293" name="Rectangle 19"/>
          <p:cNvSpPr>
            <a:spLocks noChangeArrowheads="1"/>
          </p:cNvSpPr>
          <p:nvPr/>
        </p:nvSpPr>
        <p:spPr bwMode="auto">
          <a:xfrm>
            <a:off x="914400" y="502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Hidden states</a:t>
            </a:r>
            <a:endParaRPr lang="zh-CN" altLang="en-US">
              <a:ea typeface="宋体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81200" y="4114800"/>
            <a:ext cx="8382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5200" y="4038600"/>
            <a:ext cx="457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297" name="Content Placeholder 2"/>
          <p:cNvSpPr>
            <a:spLocks/>
          </p:cNvSpPr>
          <p:nvPr/>
        </p:nvSpPr>
        <p:spPr bwMode="auto">
          <a:xfrm>
            <a:off x="4572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>
                <a:ea typeface="宋体" charset="-122"/>
              </a:rPr>
              <a:t>Many computer vision problems can be formulated a posterior estimation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Rules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2531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57400" y="3200400"/>
          <a:ext cx="5486400" cy="1403350"/>
        </p:xfrm>
        <a:graphic>
          <a:graphicData uri="http://schemas.openxmlformats.org/presentationml/2006/ole">
            <p:oleObj spid="_x0000_s525314" name="Equation" r:id="rId4" imgW="1638000" imgH="419040" progId="Equation.3">
              <p:embed/>
            </p:oleObj>
          </a:graphicData>
        </a:graphic>
      </p:graphicFrame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1295400" y="48768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Posterior: </a:t>
            </a:r>
            <a:r>
              <a:rPr lang="en-US" altLang="zh-CN">
                <a:ea typeface="宋体" charset="-122"/>
              </a:rPr>
              <a:t>This is what you want. Knowing</a:t>
            </a:r>
          </a:p>
          <a:p>
            <a:r>
              <a:rPr lang="en-US" altLang="zh-CN" i="1">
                <a:ea typeface="宋体" charset="-122"/>
              </a:rPr>
              <a:t>p(</a:t>
            </a:r>
            <a:r>
              <a:rPr lang="en-US" altLang="zh-CN" b="1" i="1">
                <a:ea typeface="宋体" charset="-122"/>
              </a:rPr>
              <a:t>X|Z) will tell us what is the</a:t>
            </a:r>
          </a:p>
          <a:p>
            <a:r>
              <a:rPr lang="en-US" altLang="zh-CN">
                <a:ea typeface="宋体" charset="-122"/>
              </a:rPr>
              <a:t>most likely state </a:t>
            </a:r>
            <a:r>
              <a:rPr lang="en-US" altLang="zh-CN" b="1">
                <a:ea typeface="宋体" charset="-122"/>
              </a:rPr>
              <a:t>X.</a:t>
            </a:r>
            <a:endParaRPr lang="zh-CN" altLang="en-US">
              <a:ea typeface="宋体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4191000"/>
            <a:ext cx="533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319" name="Content Placeholder 2"/>
          <p:cNvSpPr>
            <a:spLocks/>
          </p:cNvSpPr>
          <p:nvPr/>
        </p:nvSpPr>
        <p:spPr bwMode="auto">
          <a:xfrm>
            <a:off x="4572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>
                <a:ea typeface="宋体" charset="-122"/>
              </a:rPr>
              <a:t>Many computer vision problems can be formulated a posterior estimation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Rules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28386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57400" y="3200400"/>
          <a:ext cx="5486400" cy="1403350"/>
        </p:xfrm>
        <a:graphic>
          <a:graphicData uri="http://schemas.openxmlformats.org/presentationml/2006/ole">
            <p:oleObj spid="_x0000_s528386" name="Equation" r:id="rId4" imgW="1638000" imgH="419040" progId="Equation.3">
              <p:embed/>
            </p:oleObj>
          </a:graphicData>
        </a:graphic>
      </p:graphicFrame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1295400" y="48768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Posterior: </a:t>
            </a:r>
            <a:r>
              <a:rPr lang="en-US" altLang="zh-CN">
                <a:ea typeface="宋体" charset="-122"/>
              </a:rPr>
              <a:t>This is what you want. Knowing</a:t>
            </a:r>
          </a:p>
          <a:p>
            <a:r>
              <a:rPr lang="en-US" altLang="zh-CN" i="1">
                <a:ea typeface="宋体" charset="-122"/>
              </a:rPr>
              <a:t>p(</a:t>
            </a:r>
            <a:r>
              <a:rPr lang="en-US" altLang="zh-CN" b="1" i="1">
                <a:ea typeface="宋体" charset="-122"/>
              </a:rPr>
              <a:t>X|Z) will tell us what is the</a:t>
            </a:r>
          </a:p>
          <a:p>
            <a:r>
              <a:rPr lang="en-US" altLang="zh-CN">
                <a:ea typeface="宋体" charset="-122"/>
              </a:rPr>
              <a:t>most likely state </a:t>
            </a:r>
            <a:r>
              <a:rPr lang="en-US" altLang="zh-CN" b="1">
                <a:ea typeface="宋体" charset="-122"/>
              </a:rPr>
              <a:t>X.</a:t>
            </a:r>
            <a:endParaRPr lang="zh-CN" altLang="en-US">
              <a:ea typeface="宋体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4191000"/>
            <a:ext cx="533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390" name="Rectangle 7"/>
          <p:cNvSpPr>
            <a:spLocks noChangeArrowheads="1"/>
          </p:cNvSpPr>
          <p:nvPr/>
        </p:nvSpPr>
        <p:spPr bwMode="auto">
          <a:xfrm>
            <a:off x="1676400" y="1752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Likelihood term: </a:t>
            </a:r>
            <a:r>
              <a:rPr lang="en-US" altLang="zh-CN">
                <a:ea typeface="宋体" charset="-122"/>
              </a:rPr>
              <a:t>This is what you can</a:t>
            </a:r>
          </a:p>
          <a:p>
            <a:r>
              <a:rPr lang="en-US" altLang="zh-CN">
                <a:ea typeface="宋体" charset="-122"/>
              </a:rPr>
              <a:t>evaluate</a:t>
            </a:r>
            <a:endParaRPr lang="zh-CN" altLang="en-US">
              <a:ea typeface="宋体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209800"/>
            <a:ext cx="1752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Rules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3043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57400" y="3200400"/>
          <a:ext cx="5486400" cy="1403350"/>
        </p:xfrm>
        <a:graphic>
          <a:graphicData uri="http://schemas.openxmlformats.org/presentationml/2006/ole">
            <p:oleObj spid="_x0000_s530434" name="Equation" r:id="rId4" imgW="1638000" imgH="419040" progId="Equation.3">
              <p:embed/>
            </p:oleObj>
          </a:graphicData>
        </a:graphic>
      </p:graphicFrame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1295400" y="48768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Posterior: </a:t>
            </a:r>
            <a:r>
              <a:rPr lang="en-US" altLang="zh-CN">
                <a:ea typeface="宋体" charset="-122"/>
              </a:rPr>
              <a:t>This is what you want. Knowing</a:t>
            </a:r>
          </a:p>
          <a:p>
            <a:r>
              <a:rPr lang="en-US" altLang="zh-CN" i="1">
                <a:ea typeface="宋体" charset="-122"/>
              </a:rPr>
              <a:t>p(</a:t>
            </a:r>
            <a:r>
              <a:rPr lang="en-US" altLang="zh-CN" b="1" i="1">
                <a:ea typeface="宋体" charset="-122"/>
              </a:rPr>
              <a:t>X|Z) will tell us what is the</a:t>
            </a:r>
          </a:p>
          <a:p>
            <a:r>
              <a:rPr lang="en-US" altLang="zh-CN">
                <a:ea typeface="宋体" charset="-122"/>
              </a:rPr>
              <a:t>most likely state </a:t>
            </a:r>
            <a:r>
              <a:rPr lang="en-US" altLang="zh-CN" b="1">
                <a:ea typeface="宋体" charset="-122"/>
              </a:rPr>
              <a:t>X.</a:t>
            </a:r>
            <a:endParaRPr lang="zh-CN" altLang="en-US">
              <a:ea typeface="宋体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4191000"/>
            <a:ext cx="533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438" name="Rectangle 7"/>
          <p:cNvSpPr>
            <a:spLocks noChangeArrowheads="1"/>
          </p:cNvSpPr>
          <p:nvPr/>
        </p:nvSpPr>
        <p:spPr bwMode="auto">
          <a:xfrm>
            <a:off x="1676400" y="1752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Likelihood term: </a:t>
            </a:r>
            <a:r>
              <a:rPr lang="en-US" altLang="zh-CN">
                <a:ea typeface="宋体" charset="-122"/>
              </a:rPr>
              <a:t>This is what you can</a:t>
            </a:r>
          </a:p>
          <a:p>
            <a:r>
              <a:rPr lang="en-US" altLang="zh-CN">
                <a:ea typeface="宋体" charset="-122"/>
              </a:rPr>
              <a:t>evaluate</a:t>
            </a:r>
            <a:endParaRPr lang="zh-CN" altLang="en-US">
              <a:ea typeface="宋体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209800"/>
            <a:ext cx="1752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440" name="Rectangle 11"/>
          <p:cNvSpPr>
            <a:spLocks noChangeArrowheads="1"/>
          </p:cNvSpPr>
          <p:nvPr/>
        </p:nvSpPr>
        <p:spPr bwMode="auto">
          <a:xfrm>
            <a:off x="6248400" y="16764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Prior: </a:t>
            </a:r>
            <a:r>
              <a:rPr lang="en-US" altLang="zh-CN">
                <a:ea typeface="宋体" charset="-122"/>
              </a:rPr>
              <a:t>This is what you may</a:t>
            </a:r>
          </a:p>
          <a:p>
            <a:r>
              <a:rPr lang="en-US" altLang="zh-CN">
                <a:ea typeface="宋体" charset="-122"/>
              </a:rPr>
              <a:t>know a priori, or what</a:t>
            </a:r>
          </a:p>
          <a:p>
            <a:r>
              <a:rPr lang="en-US" altLang="zh-CN">
                <a:ea typeface="宋体" charset="-122"/>
              </a:rPr>
              <a:t>you can </a:t>
            </a:r>
            <a:r>
              <a:rPr lang="en-US" altLang="zh-CN" b="1" i="1">
                <a:ea typeface="宋体" charset="-122"/>
              </a:rPr>
              <a:t>predict</a:t>
            </a:r>
            <a:endParaRPr lang="zh-CN" altLang="en-US">
              <a:ea typeface="宋体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34200" y="25146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Rules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29410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57400" y="3200400"/>
          <a:ext cx="5486400" cy="1403350"/>
        </p:xfrm>
        <a:graphic>
          <a:graphicData uri="http://schemas.openxmlformats.org/presentationml/2006/ole">
            <p:oleObj spid="_x0000_s529410" name="Equation" r:id="rId4" imgW="1638000" imgH="419040" progId="Equation.3">
              <p:embed/>
            </p:oleObj>
          </a:graphicData>
        </a:graphic>
      </p:graphicFrame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1295400" y="48768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Posterior: </a:t>
            </a:r>
            <a:r>
              <a:rPr lang="en-US" altLang="zh-CN">
                <a:ea typeface="宋体" charset="-122"/>
              </a:rPr>
              <a:t>This is what you want. Knowing</a:t>
            </a:r>
          </a:p>
          <a:p>
            <a:r>
              <a:rPr lang="en-US" altLang="zh-CN" i="1">
                <a:ea typeface="宋体" charset="-122"/>
              </a:rPr>
              <a:t>p(</a:t>
            </a:r>
            <a:r>
              <a:rPr lang="en-US" altLang="zh-CN" b="1" i="1">
                <a:ea typeface="宋体" charset="-122"/>
              </a:rPr>
              <a:t>X|Z) will tell us what is the</a:t>
            </a:r>
          </a:p>
          <a:p>
            <a:r>
              <a:rPr lang="en-US" altLang="zh-CN">
                <a:ea typeface="宋体" charset="-122"/>
              </a:rPr>
              <a:t>most likely state </a:t>
            </a:r>
            <a:r>
              <a:rPr lang="en-US" altLang="zh-CN" b="1">
                <a:ea typeface="宋体" charset="-122"/>
              </a:rPr>
              <a:t>X.</a:t>
            </a:r>
            <a:endParaRPr lang="zh-CN" altLang="en-US">
              <a:ea typeface="宋体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4191000"/>
            <a:ext cx="533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414" name="Rectangle 7"/>
          <p:cNvSpPr>
            <a:spLocks noChangeArrowheads="1"/>
          </p:cNvSpPr>
          <p:nvPr/>
        </p:nvSpPr>
        <p:spPr bwMode="auto">
          <a:xfrm>
            <a:off x="1676400" y="1752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Likelihood term: </a:t>
            </a:r>
            <a:r>
              <a:rPr lang="en-US" altLang="zh-CN">
                <a:ea typeface="宋体" charset="-122"/>
              </a:rPr>
              <a:t>This is what you can</a:t>
            </a:r>
          </a:p>
          <a:p>
            <a:r>
              <a:rPr lang="en-US" altLang="zh-CN">
                <a:ea typeface="宋体" charset="-122"/>
              </a:rPr>
              <a:t>evaluate</a:t>
            </a:r>
            <a:endParaRPr lang="zh-CN" altLang="en-US">
              <a:ea typeface="宋体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209800"/>
            <a:ext cx="1752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416" name="Rectangle 11"/>
          <p:cNvSpPr>
            <a:spLocks noChangeArrowheads="1"/>
          </p:cNvSpPr>
          <p:nvPr/>
        </p:nvSpPr>
        <p:spPr bwMode="auto">
          <a:xfrm>
            <a:off x="6248400" y="16764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Prior: </a:t>
            </a:r>
            <a:r>
              <a:rPr lang="en-US" altLang="zh-CN">
                <a:ea typeface="宋体" charset="-122"/>
              </a:rPr>
              <a:t>This is what you may</a:t>
            </a:r>
          </a:p>
          <a:p>
            <a:r>
              <a:rPr lang="en-US" altLang="zh-CN">
                <a:ea typeface="宋体" charset="-122"/>
              </a:rPr>
              <a:t>know a priori, or what</a:t>
            </a:r>
          </a:p>
          <a:p>
            <a:r>
              <a:rPr lang="en-US" altLang="zh-CN">
                <a:ea typeface="宋体" charset="-122"/>
              </a:rPr>
              <a:t>you can </a:t>
            </a:r>
            <a:r>
              <a:rPr lang="en-US" altLang="zh-CN" b="1" i="1">
                <a:ea typeface="宋体" charset="-122"/>
              </a:rPr>
              <a:t>predict</a:t>
            </a:r>
            <a:endParaRPr lang="zh-CN" altLang="en-US">
              <a:ea typeface="宋体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34200" y="25146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418" name="Rectangle 9"/>
          <p:cNvSpPr>
            <a:spLocks noChangeArrowheads="1"/>
          </p:cNvSpPr>
          <p:nvPr/>
        </p:nvSpPr>
        <p:spPr bwMode="auto">
          <a:xfrm>
            <a:off x="5257800" y="53340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Evidence:</a:t>
            </a:r>
            <a:r>
              <a:rPr lang="en-US" altLang="zh-CN">
                <a:ea typeface="宋体" charset="-122"/>
              </a:rPr>
              <a:t> This is a constant for observed measurements such as images</a:t>
            </a:r>
            <a:endParaRPr lang="zh-CN" altLang="en-US">
              <a:ea typeface="宋体" charset="-122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96000" y="4495800"/>
            <a:ext cx="8382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10200" y="3962400"/>
            <a:ext cx="1295400" cy="533400"/>
          </a:xfrm>
          <a:prstGeom prst="straightConnector1">
            <a:avLst/>
          </a:prstGeom>
          <a:ln w="381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2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Problem statement: estimate the most likely state x</a:t>
            </a:r>
            <a:r>
              <a:rPr lang="en-US" altLang="zh-CN" sz="1400" smtClean="0">
                <a:ea typeface="宋体" charset="-122"/>
              </a:rPr>
              <a:t>k</a:t>
            </a:r>
            <a:r>
              <a:rPr lang="en-US" altLang="zh-CN" sz="2800" smtClean="0">
                <a:ea typeface="宋体" charset="-122"/>
              </a:rPr>
              <a:t> given the observations thus far Z</a:t>
            </a:r>
            <a:r>
              <a:rPr lang="en-US" altLang="zh-CN" sz="1400" smtClean="0">
                <a:ea typeface="宋体" charset="-122"/>
              </a:rPr>
              <a:t>k</a:t>
            </a:r>
            <a:r>
              <a:rPr lang="en-US" altLang="zh-CN" sz="2800" smtClean="0">
                <a:ea typeface="宋体" charset="-122"/>
              </a:rPr>
              <a:t>={z</a:t>
            </a:r>
            <a:r>
              <a:rPr lang="en-US" altLang="zh-CN" sz="1400" smtClean="0">
                <a:ea typeface="宋体" charset="-122"/>
              </a:rPr>
              <a:t>1</a:t>
            </a:r>
            <a:r>
              <a:rPr lang="en-US" altLang="zh-CN" sz="2800" smtClean="0">
                <a:ea typeface="宋体" charset="-122"/>
              </a:rPr>
              <a:t>,z</a:t>
            </a:r>
            <a:r>
              <a:rPr lang="en-US" altLang="zh-CN" sz="1400" smtClean="0">
                <a:ea typeface="宋体" charset="-122"/>
              </a:rPr>
              <a:t>2</a:t>
            </a:r>
            <a:r>
              <a:rPr lang="en-US" altLang="zh-CN" sz="2800" smtClean="0">
                <a:ea typeface="宋体" charset="-122"/>
              </a:rPr>
              <a:t>,…,z</a:t>
            </a:r>
            <a:r>
              <a:rPr lang="en-US" altLang="zh-CN" sz="1400" smtClean="0">
                <a:ea typeface="宋体" charset="-122"/>
              </a:rPr>
              <a:t>k</a:t>
            </a:r>
            <a:r>
              <a:rPr lang="en-US" altLang="zh-CN" sz="2800" smtClean="0">
                <a:ea typeface="宋体" charset="-122"/>
              </a:rPr>
              <a:t>}</a:t>
            </a:r>
            <a:endParaRPr lang="zh-CN" altLang="en-US" sz="2800" smtClean="0">
              <a:ea typeface="宋体" charset="-122"/>
            </a:endParaRPr>
          </a:p>
        </p:txBody>
      </p:sp>
      <p:grpSp>
        <p:nvGrpSpPr>
          <p:cNvPr id="532483" name="Group 41"/>
          <p:cNvGrpSpPr>
            <a:grpSpLocks/>
          </p:cNvGrpSpPr>
          <p:nvPr/>
        </p:nvGrpSpPr>
        <p:grpSpPr bwMode="auto">
          <a:xfrm>
            <a:off x="914400" y="3429000"/>
            <a:ext cx="7924800" cy="2286000"/>
            <a:chOff x="914400" y="3429000"/>
            <a:chExt cx="7924800" cy="2286000"/>
          </a:xfrm>
        </p:grpSpPr>
        <p:sp>
          <p:nvSpPr>
            <p:cNvPr id="5" name="Oval 4"/>
            <p:cNvSpPr/>
            <p:nvPr/>
          </p:nvSpPr>
          <p:spPr>
            <a:xfrm>
              <a:off x="4267200" y="34290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91200" y="34290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15200" y="342900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7200" y="5029200"/>
              <a:ext cx="7620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Straight Arrow Connector 14"/>
            <p:cNvCxnSpPr>
              <a:stCxn id="8" idx="3"/>
              <a:endCxn id="21" idx="1"/>
            </p:cNvCxnSpPr>
            <p:nvPr/>
          </p:nvCxnSpPr>
          <p:spPr>
            <a:xfrm>
              <a:off x="5029200" y="53721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0"/>
              <a:endCxn id="5" idx="4"/>
            </p:cNvCxnSpPr>
            <p:nvPr/>
          </p:nvCxnSpPr>
          <p:spPr>
            <a:xfrm flipV="1">
              <a:off x="4648200" y="4191000"/>
              <a:ext cx="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791200" y="5029200"/>
              <a:ext cx="7620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6172200" y="4191000"/>
              <a:ext cx="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315200" y="5029200"/>
              <a:ext cx="7620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696200" y="4191000"/>
              <a:ext cx="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553200" y="53340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77200" y="53340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" idx="6"/>
              <a:endCxn id="6" idx="2"/>
            </p:cNvCxnSpPr>
            <p:nvPr/>
          </p:nvCxnSpPr>
          <p:spPr>
            <a:xfrm>
              <a:off x="5029200" y="38100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553200" y="38100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362200" y="34290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62200" y="5029200"/>
              <a:ext cx="7620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8" name="Straight Arrow Connector 37"/>
            <p:cNvCxnSpPr>
              <a:stCxn id="37" idx="0"/>
              <a:endCxn id="36" idx="4"/>
            </p:cNvCxnSpPr>
            <p:nvPr/>
          </p:nvCxnSpPr>
          <p:spPr>
            <a:xfrm flipV="1">
              <a:off x="2743200" y="4191000"/>
              <a:ext cx="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501" name="TextBox 38"/>
            <p:cNvSpPr txBox="1">
              <a:spLocks noChangeArrowheads="1"/>
            </p:cNvSpPr>
            <p:nvPr/>
          </p:nvSpPr>
          <p:spPr bwMode="auto">
            <a:xfrm>
              <a:off x="3352800" y="35814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……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2" name="TextBox 39"/>
            <p:cNvSpPr txBox="1">
              <a:spLocks noChangeArrowheads="1"/>
            </p:cNvSpPr>
            <p:nvPr/>
          </p:nvSpPr>
          <p:spPr bwMode="auto">
            <a:xfrm>
              <a:off x="3352800" y="511706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……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3" name="TextBox 40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宋体" charset="-122"/>
                </a:rPr>
                <a:t>x</a:t>
              </a:r>
              <a:r>
                <a:rPr lang="en-US" altLang="zh-CN" sz="1200">
                  <a:ea typeface="宋体" charset="-122"/>
                </a:rPr>
                <a:t>1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4" name="TextBox 42"/>
            <p:cNvSpPr txBox="1">
              <a:spLocks noChangeArrowheads="1"/>
            </p:cNvSpPr>
            <p:nvPr/>
          </p:nvSpPr>
          <p:spPr bwMode="auto">
            <a:xfrm>
              <a:off x="4495800" y="3581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宋体" charset="-122"/>
                </a:rPr>
                <a:t>x</a:t>
              </a:r>
              <a:r>
                <a:rPr lang="en-US" altLang="zh-CN" sz="1200">
                  <a:ea typeface="宋体" charset="-122"/>
                </a:rPr>
                <a:t>k-2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5" name="TextBox 43"/>
            <p:cNvSpPr txBox="1">
              <a:spLocks noChangeArrowheads="1"/>
            </p:cNvSpPr>
            <p:nvPr/>
          </p:nvSpPr>
          <p:spPr bwMode="auto">
            <a:xfrm>
              <a:off x="6019800" y="358140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宋体" charset="-122"/>
                </a:rPr>
                <a:t>x</a:t>
              </a:r>
              <a:r>
                <a:rPr lang="en-US" altLang="zh-CN" sz="1200">
                  <a:ea typeface="宋体" charset="-122"/>
                </a:rPr>
                <a:t>k-1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6" name="TextBox 44"/>
            <p:cNvSpPr txBox="1">
              <a:spLocks noChangeArrowheads="1"/>
            </p:cNvSpPr>
            <p:nvPr/>
          </p:nvSpPr>
          <p:spPr bwMode="auto">
            <a:xfrm>
              <a:off x="7543800" y="3581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宋体" charset="-122"/>
                </a:rPr>
                <a:t>x</a:t>
              </a:r>
              <a:r>
                <a:rPr lang="en-US" altLang="zh-CN" sz="1200">
                  <a:ea typeface="宋体" charset="-122"/>
                </a:rPr>
                <a:t>k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7" name="TextBox 45"/>
            <p:cNvSpPr txBox="1">
              <a:spLocks noChangeArrowheads="1"/>
            </p:cNvSpPr>
            <p:nvPr/>
          </p:nvSpPr>
          <p:spPr bwMode="auto">
            <a:xfrm>
              <a:off x="2590800" y="51932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z</a:t>
              </a:r>
              <a:r>
                <a:rPr lang="en-US" altLang="zh-CN" sz="1200">
                  <a:ea typeface="宋体" charset="-122"/>
                </a:rPr>
                <a:t>1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8" name="TextBox 46"/>
            <p:cNvSpPr txBox="1">
              <a:spLocks noChangeArrowheads="1"/>
            </p:cNvSpPr>
            <p:nvPr/>
          </p:nvSpPr>
          <p:spPr bwMode="auto">
            <a:xfrm>
              <a:off x="4495800" y="5193268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z</a:t>
              </a:r>
              <a:r>
                <a:rPr lang="en-US" altLang="zh-CN" sz="1200">
                  <a:ea typeface="宋体" charset="-122"/>
                </a:rPr>
                <a:t>k-2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09" name="TextBox 47"/>
            <p:cNvSpPr txBox="1">
              <a:spLocks noChangeArrowheads="1"/>
            </p:cNvSpPr>
            <p:nvPr/>
          </p:nvSpPr>
          <p:spPr bwMode="auto">
            <a:xfrm>
              <a:off x="6019800" y="51932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z</a:t>
              </a:r>
              <a:r>
                <a:rPr lang="en-US" altLang="zh-CN" sz="1200">
                  <a:ea typeface="宋体" charset="-122"/>
                </a:rPr>
                <a:t>k-1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532510" name="TextBox 48"/>
            <p:cNvSpPr txBox="1">
              <a:spLocks noChangeArrowheads="1"/>
            </p:cNvSpPr>
            <p:nvPr/>
          </p:nvSpPr>
          <p:spPr bwMode="auto">
            <a:xfrm>
              <a:off x="7543800" y="51932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charset="-122"/>
                </a:rPr>
                <a:t>z</a:t>
              </a:r>
              <a:r>
                <a:rPr lang="en-US" altLang="zh-CN" sz="1200">
                  <a:ea typeface="宋体" charset="-122"/>
                </a:rPr>
                <a:t>k</a:t>
              </a:r>
              <a:endParaRPr lang="zh-CN" altLang="en-US">
                <a:ea typeface="宋体" charset="-122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66800" y="4572000"/>
              <a:ext cx="7315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512" name="TextBox 5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1447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ea typeface="宋体" charset="-122"/>
                </a:rPr>
                <a:t>Observed measurements</a:t>
              </a:r>
              <a:endParaRPr lang="zh-CN" altLang="en-US" sz="1400" b="1">
                <a:ea typeface="宋体" charset="-122"/>
              </a:endParaRPr>
            </a:p>
          </p:txBody>
        </p:sp>
        <p:sp>
          <p:nvSpPr>
            <p:cNvPr id="532513" name="TextBox 53"/>
            <p:cNvSpPr txBox="1">
              <a:spLocks noChangeArrowheads="1"/>
            </p:cNvSpPr>
            <p:nvPr/>
          </p:nvSpPr>
          <p:spPr bwMode="auto">
            <a:xfrm>
              <a:off x="990600" y="3657600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ea typeface="宋体" charset="-122"/>
                </a:rPr>
                <a:t>Hidden state</a:t>
              </a:r>
              <a:endParaRPr lang="zh-CN" altLang="en-US" sz="1400" b="1"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Notations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3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33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371600"/>
            <a:ext cx="8709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4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2D region tracking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83820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32" name="TextBox 4"/>
          <p:cNvSpPr txBox="1">
            <a:spLocks noChangeArrowheads="1"/>
          </p:cNvSpPr>
          <p:nvPr/>
        </p:nvSpPr>
        <p:spPr bwMode="auto">
          <a:xfrm>
            <a:off x="2743200" y="57912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:2D location and scale of interesting regions</a:t>
            </a:r>
            <a:endParaRPr lang="en-US" altLang="zh-CN" i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histograms of the region</a:t>
            </a:r>
            <a:endParaRPr lang="zh-CN" altLang="en-US" i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Appearance-based Tracking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25146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0"/>
            <a:ext cx="37957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5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2D Contour tracking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35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3352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556" name="TextBox 4"/>
          <p:cNvSpPr txBox="1">
            <a:spLocks noChangeArrowheads="1"/>
          </p:cNvSpPr>
          <p:nvPr/>
        </p:nvSpPr>
        <p:spPr bwMode="auto">
          <a:xfrm>
            <a:off x="4648200" y="32766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control points of spline-based contour representation</a:t>
            </a:r>
          </a:p>
          <a:p>
            <a:endParaRPr lang="en-US" altLang="zh-CN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edge strength perpendicular to contour</a:t>
            </a:r>
            <a:endParaRPr lang="zh-CN" altLang="en-US">
              <a:ea typeface="宋体" charset="-122"/>
            </a:endParaRPr>
          </a:p>
        </p:txBody>
      </p:sp>
      <p:pic>
        <p:nvPicPr>
          <p:cNvPr id="535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038850"/>
            <a:ext cx="7772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6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3D head tracking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36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83312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80" name="TextBox 4"/>
          <p:cNvSpPr txBox="1">
            <a:spLocks noChangeArrowheads="1"/>
          </p:cNvSpPr>
          <p:nvPr/>
        </p:nvSpPr>
        <p:spPr bwMode="auto">
          <a:xfrm>
            <a:off x="1981200" y="48768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:3D head position and orientation</a:t>
            </a: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images of head region</a:t>
            </a:r>
            <a:endParaRPr lang="zh-CN" altLang="en-US">
              <a:ea typeface="宋体" charset="-122"/>
            </a:endParaRPr>
          </a:p>
        </p:txBody>
      </p:sp>
      <p:sp>
        <p:nvSpPr>
          <p:cNvPr id="536581" name="TextBox 5"/>
          <p:cNvSpPr txBox="1">
            <a:spLocks noChangeArrowheads="1"/>
          </p:cNvSpPr>
          <p:nvPr/>
        </p:nvSpPr>
        <p:spPr bwMode="auto">
          <a:xfrm>
            <a:off x="7086600" y="6477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[Jing et al , 2003]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7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3D skeletal pose tracking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37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4" name="TextBox 4"/>
          <p:cNvSpPr txBox="1">
            <a:spLocks noChangeArrowheads="1"/>
          </p:cNvSpPr>
          <p:nvPr/>
        </p:nvSpPr>
        <p:spPr bwMode="auto">
          <a:xfrm>
            <a:off x="5562600" y="26670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3D skeletal poses</a:t>
            </a:r>
          </a:p>
          <a:p>
            <a:endParaRPr lang="en-US" altLang="zh-CN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image measurements including silhouettes, edges, colors, etc.</a:t>
            </a:r>
            <a:endParaRPr lang="zh-CN" altLang="en-US">
              <a:ea typeface="宋体" charset="-122"/>
            </a:endParaRPr>
          </a:p>
        </p:txBody>
      </p:sp>
      <p:pic>
        <p:nvPicPr>
          <p:cNvPr id="5376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425" y="6437313"/>
            <a:ext cx="34575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Bayesian Tracking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Construct the posterior probability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+mj-lt"/>
              </a:rPr>
              <a:t>	density function                  of the state based on all available information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</a:rPr>
              <a:t>By knowing the posterior many kinds of estimates for 	    can be derived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mean (expectation), mode, median,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Can also give estimation of the accuracy (e.g. covariance)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/>
          </a:p>
        </p:txBody>
      </p:sp>
      <p:graphicFrame>
        <p:nvGraphicFramePr>
          <p:cNvPr id="348162" name="Object 7"/>
          <p:cNvGraphicFramePr>
            <a:graphicFrameLocks noChangeAspect="1"/>
          </p:cNvGraphicFramePr>
          <p:nvPr/>
        </p:nvGraphicFramePr>
        <p:xfrm>
          <a:off x="3429000" y="1828800"/>
          <a:ext cx="1563688" cy="541338"/>
        </p:xfrm>
        <a:graphic>
          <a:graphicData uri="http://schemas.openxmlformats.org/presentationml/2006/ole">
            <p:oleObj spid="_x0000_s348162" name="משוואה" r:id="rId4" imgW="660240" imgH="228600" progId="Equation.3">
              <p:embed/>
            </p:oleObj>
          </a:graphicData>
        </a:graphic>
      </p:graphicFrame>
      <p:pic>
        <p:nvPicPr>
          <p:cNvPr id="348166" name="Picture 12" descr="File:Thomas Bay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0625" y="71438"/>
            <a:ext cx="1531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8" name="TextBox 6"/>
          <p:cNvSpPr txBox="1">
            <a:spLocks noChangeArrowheads="1"/>
          </p:cNvSpPr>
          <p:nvPr/>
        </p:nvSpPr>
        <p:spPr bwMode="auto">
          <a:xfrm>
            <a:off x="7591425" y="1662113"/>
            <a:ext cx="155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Thomas Bayes</a:t>
            </a:r>
          </a:p>
        </p:txBody>
      </p:sp>
      <p:graphicFrame>
        <p:nvGraphicFramePr>
          <p:cNvPr id="348163" name="Object 3"/>
          <p:cNvGraphicFramePr>
            <a:graphicFrameLocks noChangeAspect="1"/>
          </p:cNvGraphicFramePr>
          <p:nvPr/>
        </p:nvGraphicFramePr>
        <p:xfrm>
          <a:off x="3124200" y="4495800"/>
          <a:ext cx="420688" cy="541338"/>
        </p:xfrm>
        <a:graphic>
          <a:graphicData uri="http://schemas.openxmlformats.org/presentationml/2006/ole">
            <p:oleObj spid="_x0000_s348163" name="Equation" r:id="rId6" imgW="177480" imgH="228600" progId="Equation.3">
              <p:embed/>
            </p:oleObj>
          </a:graphicData>
        </a:graphic>
      </p:graphicFrame>
      <p:grpSp>
        <p:nvGrpSpPr>
          <p:cNvPr id="348169" name="Group 14"/>
          <p:cNvGrpSpPr>
            <a:grpSpLocks/>
          </p:cNvGrpSpPr>
          <p:nvPr/>
        </p:nvGrpSpPr>
        <p:grpSpPr bwMode="auto">
          <a:xfrm>
            <a:off x="2378075" y="2824163"/>
            <a:ext cx="4387850" cy="1184275"/>
            <a:chOff x="1725533" y="3985518"/>
            <a:chExt cx="6340663" cy="2142232"/>
          </a:xfrm>
        </p:grpSpPr>
        <p:sp>
          <p:nvSpPr>
            <p:cNvPr id="348170" name="Line 5"/>
            <p:cNvSpPr>
              <a:spLocks noChangeShapeType="1"/>
            </p:cNvSpPr>
            <p:nvPr/>
          </p:nvSpPr>
          <p:spPr bwMode="auto">
            <a:xfrm flipV="1">
              <a:off x="2428875" y="4419600"/>
              <a:ext cx="3175" cy="170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71" name="Line 6"/>
            <p:cNvSpPr>
              <a:spLocks noChangeShapeType="1"/>
            </p:cNvSpPr>
            <p:nvPr/>
          </p:nvSpPr>
          <p:spPr bwMode="auto">
            <a:xfrm rot="5400000" flipV="1">
              <a:off x="4554538" y="3794125"/>
              <a:ext cx="0" cy="438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72" name="Freeform 7"/>
            <p:cNvSpPr>
              <a:spLocks/>
            </p:cNvSpPr>
            <p:nvPr/>
          </p:nvSpPr>
          <p:spPr bwMode="auto">
            <a:xfrm>
              <a:off x="2493963" y="4878387"/>
              <a:ext cx="3667125" cy="949325"/>
            </a:xfrm>
            <a:custGeom>
              <a:avLst/>
              <a:gdLst>
                <a:gd name="T0" fmla="*/ 0 w 4656"/>
                <a:gd name="T1" fmla="*/ 2147483647 h 1072"/>
                <a:gd name="T2" fmla="*/ 2147483647 w 4656"/>
                <a:gd name="T3" fmla="*/ 2147483647 h 1072"/>
                <a:gd name="T4" fmla="*/ 2147483647 w 4656"/>
                <a:gd name="T5" fmla="*/ 2147483647 h 1072"/>
                <a:gd name="T6" fmla="*/ 2147483647 w 4656"/>
                <a:gd name="T7" fmla="*/ 2147483647 h 1072"/>
                <a:gd name="T8" fmla="*/ 2147483647 w 4656"/>
                <a:gd name="T9" fmla="*/ 2147483647 h 1072"/>
                <a:gd name="T10" fmla="*/ 2147483647 w 4656"/>
                <a:gd name="T11" fmla="*/ 2147483647 h 1072"/>
                <a:gd name="T12" fmla="*/ 2147483647 w 4656"/>
                <a:gd name="T13" fmla="*/ 2147483647 h 1072"/>
                <a:gd name="T14" fmla="*/ 2147483647 w 4656"/>
                <a:gd name="T15" fmla="*/ 2147483647 h 1072"/>
                <a:gd name="T16" fmla="*/ 2147483647 w 4656"/>
                <a:gd name="T17" fmla="*/ 2147483647 h 1072"/>
                <a:gd name="T18" fmla="*/ 2147483647 w 4656"/>
                <a:gd name="T19" fmla="*/ 2147483647 h 1072"/>
                <a:gd name="T20" fmla="*/ 2147483647 w 4656"/>
                <a:gd name="T21" fmla="*/ 2147483647 h 1072"/>
                <a:gd name="T22" fmla="*/ 2147483647 w 4656"/>
                <a:gd name="T23" fmla="*/ 2147483647 h 1072"/>
                <a:gd name="T24" fmla="*/ 2147483647 w 4656"/>
                <a:gd name="T25" fmla="*/ 2147483647 h 1072"/>
                <a:gd name="T26" fmla="*/ 2147483647 w 4656"/>
                <a:gd name="T27" fmla="*/ 2147483647 h 10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56"/>
                <a:gd name="T43" fmla="*/ 0 h 1072"/>
                <a:gd name="T44" fmla="*/ 4656 w 4656"/>
                <a:gd name="T45" fmla="*/ 1072 h 10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56" h="1072">
                  <a:moveTo>
                    <a:pt x="0" y="842"/>
                  </a:moveTo>
                  <a:cubicBezTo>
                    <a:pt x="26" y="830"/>
                    <a:pt x="91" y="783"/>
                    <a:pt x="154" y="770"/>
                  </a:cubicBezTo>
                  <a:cubicBezTo>
                    <a:pt x="217" y="757"/>
                    <a:pt x="256" y="736"/>
                    <a:pt x="379" y="766"/>
                  </a:cubicBezTo>
                  <a:cubicBezTo>
                    <a:pt x="502" y="796"/>
                    <a:pt x="721" y="1072"/>
                    <a:pt x="893" y="948"/>
                  </a:cubicBezTo>
                  <a:cubicBezTo>
                    <a:pt x="1065" y="824"/>
                    <a:pt x="1242" y="44"/>
                    <a:pt x="1411" y="22"/>
                  </a:cubicBezTo>
                  <a:cubicBezTo>
                    <a:pt x="1580" y="0"/>
                    <a:pt x="1719" y="666"/>
                    <a:pt x="1906" y="814"/>
                  </a:cubicBezTo>
                  <a:cubicBezTo>
                    <a:pt x="2093" y="962"/>
                    <a:pt x="2369" y="900"/>
                    <a:pt x="2530" y="910"/>
                  </a:cubicBezTo>
                  <a:cubicBezTo>
                    <a:pt x="2691" y="920"/>
                    <a:pt x="2780" y="902"/>
                    <a:pt x="2871" y="876"/>
                  </a:cubicBezTo>
                  <a:cubicBezTo>
                    <a:pt x="2962" y="850"/>
                    <a:pt x="2989" y="831"/>
                    <a:pt x="3077" y="756"/>
                  </a:cubicBezTo>
                  <a:cubicBezTo>
                    <a:pt x="3165" y="681"/>
                    <a:pt x="3303" y="471"/>
                    <a:pt x="3403" y="425"/>
                  </a:cubicBezTo>
                  <a:cubicBezTo>
                    <a:pt x="3503" y="379"/>
                    <a:pt x="3573" y="418"/>
                    <a:pt x="3678" y="481"/>
                  </a:cubicBezTo>
                  <a:cubicBezTo>
                    <a:pt x="3783" y="544"/>
                    <a:pt x="3931" y="736"/>
                    <a:pt x="4032" y="800"/>
                  </a:cubicBezTo>
                  <a:cubicBezTo>
                    <a:pt x="4133" y="864"/>
                    <a:pt x="4178" y="852"/>
                    <a:pt x="4282" y="862"/>
                  </a:cubicBezTo>
                  <a:cubicBezTo>
                    <a:pt x="4386" y="872"/>
                    <a:pt x="4578" y="862"/>
                    <a:pt x="4656" y="862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73" name="Text Box 68"/>
            <p:cNvSpPr txBox="1">
              <a:spLocks noChangeArrowheads="1"/>
            </p:cNvSpPr>
            <p:nvPr/>
          </p:nvSpPr>
          <p:spPr bwMode="auto">
            <a:xfrm>
              <a:off x="6758095" y="5666187"/>
              <a:ext cx="1308101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Sample space</a:t>
              </a:r>
              <a:endParaRPr lang="en-CA" sz="1400"/>
            </a:p>
          </p:txBody>
        </p:sp>
        <p:sp>
          <p:nvSpPr>
            <p:cNvPr id="348174" name="Text Box 69"/>
            <p:cNvSpPr txBox="1">
              <a:spLocks noChangeArrowheads="1"/>
            </p:cNvSpPr>
            <p:nvPr/>
          </p:nvSpPr>
          <p:spPr bwMode="auto">
            <a:xfrm>
              <a:off x="1725533" y="3985518"/>
              <a:ext cx="1302742" cy="55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Posterior</a:t>
              </a:r>
              <a:endParaRPr lang="en-CA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Tracking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3723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828800" y="579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 posterior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5562600" y="579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0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Goal: estimate the most likely state given the observed measurements up to the current frame</a:t>
            </a:r>
            <a:endParaRPr lang="zh-CN" altLang="en-US" sz="2800" smtClean="0">
              <a:ea typeface="宋体" charset="-122"/>
            </a:endParaRPr>
          </a:p>
        </p:txBody>
      </p:sp>
      <p:pic>
        <p:nvPicPr>
          <p:cNvPr id="540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7132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Recursive Bayesian Estimation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1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1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001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Formulation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2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1524000"/>
            <a:ext cx="8237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3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3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4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4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209800"/>
            <a:ext cx="1447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447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7458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990600" y="28956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038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5562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7086600" y="42672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Straight Arrow Connector 13"/>
          <p:cNvCxnSpPr>
            <a:stCxn id="13" idx="3"/>
            <a:endCxn id="16" idx="1"/>
          </p:cNvCxnSpPr>
          <p:nvPr/>
        </p:nvCxnSpPr>
        <p:spPr>
          <a:xfrm>
            <a:off x="4800600" y="62103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  <a:endCxn id="10" idx="4"/>
          </p:cNvCxnSpPr>
          <p:nvPr/>
        </p:nvCxnSpPr>
        <p:spPr>
          <a:xfrm flipV="1">
            <a:off x="4419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5943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86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7467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48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6"/>
            <a:endCxn id="11" idx="2"/>
          </p:cNvCxnSpPr>
          <p:nvPr/>
        </p:nvCxnSpPr>
        <p:spPr>
          <a:xfrm>
            <a:off x="4800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24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33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Straight Arrow Connector 25"/>
          <p:cNvCxnSpPr>
            <a:stCxn id="25" idx="0"/>
            <a:endCxn id="24" idx="4"/>
          </p:cNvCxnSpPr>
          <p:nvPr/>
        </p:nvCxnSpPr>
        <p:spPr>
          <a:xfrm flipV="1">
            <a:off x="2514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792" name="TextBox 26"/>
          <p:cNvSpPr txBox="1">
            <a:spLocks noChangeArrowheads="1"/>
          </p:cNvSpPr>
          <p:nvPr/>
        </p:nvSpPr>
        <p:spPr bwMode="auto">
          <a:xfrm>
            <a:off x="31242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4793" name="TextBox 27"/>
          <p:cNvSpPr txBox="1">
            <a:spLocks noChangeArrowheads="1"/>
          </p:cNvSpPr>
          <p:nvPr/>
        </p:nvSpPr>
        <p:spPr bwMode="auto">
          <a:xfrm>
            <a:off x="3124200" y="5954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4794" name="TextBox 28"/>
          <p:cNvSpPr txBox="1">
            <a:spLocks noChangeArrowheads="1"/>
          </p:cNvSpPr>
          <p:nvPr/>
        </p:nvSpPr>
        <p:spPr bwMode="auto">
          <a:xfrm>
            <a:off x="2362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4795" name="TextBox 29"/>
          <p:cNvSpPr txBox="1">
            <a:spLocks noChangeArrowheads="1"/>
          </p:cNvSpPr>
          <p:nvPr/>
        </p:nvSpPr>
        <p:spPr bwMode="auto">
          <a:xfrm>
            <a:off x="4267200" y="4419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4796" name="TextBox 30"/>
          <p:cNvSpPr txBox="1">
            <a:spLocks noChangeArrowheads="1"/>
          </p:cNvSpPr>
          <p:nvPr/>
        </p:nvSpPr>
        <p:spPr bwMode="auto">
          <a:xfrm>
            <a:off x="5791200" y="4419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4797" name="TextBox 31"/>
          <p:cNvSpPr txBox="1">
            <a:spLocks noChangeArrowheads="1"/>
          </p:cNvSpPr>
          <p:nvPr/>
        </p:nvSpPr>
        <p:spPr bwMode="auto">
          <a:xfrm>
            <a:off x="7315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sp>
        <p:nvSpPr>
          <p:cNvPr id="544798" name="TextBox 32"/>
          <p:cNvSpPr txBox="1">
            <a:spLocks noChangeArrowheads="1"/>
          </p:cNvSpPr>
          <p:nvPr/>
        </p:nvSpPr>
        <p:spPr bwMode="auto">
          <a:xfrm>
            <a:off x="2362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4799" name="TextBox 33"/>
          <p:cNvSpPr txBox="1">
            <a:spLocks noChangeArrowheads="1"/>
          </p:cNvSpPr>
          <p:nvPr/>
        </p:nvSpPr>
        <p:spPr bwMode="auto">
          <a:xfrm>
            <a:off x="4267200" y="6030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4800" name="TextBox 34"/>
          <p:cNvSpPr txBox="1">
            <a:spLocks noChangeArrowheads="1"/>
          </p:cNvSpPr>
          <p:nvPr/>
        </p:nvSpPr>
        <p:spPr bwMode="auto">
          <a:xfrm>
            <a:off x="5791200" y="60309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4801" name="TextBox 35"/>
          <p:cNvSpPr txBox="1">
            <a:spLocks noChangeArrowheads="1"/>
          </p:cNvSpPr>
          <p:nvPr/>
        </p:nvSpPr>
        <p:spPr bwMode="auto">
          <a:xfrm>
            <a:off x="7315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38200" y="5410200"/>
            <a:ext cx="7315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803" name="TextBox 37"/>
          <p:cNvSpPr txBox="1">
            <a:spLocks noChangeArrowheads="1"/>
          </p:cNvSpPr>
          <p:nvPr/>
        </p:nvSpPr>
        <p:spPr bwMode="auto">
          <a:xfrm>
            <a:off x="685800" y="5943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Observed measurements</a:t>
            </a:r>
            <a:endParaRPr lang="zh-CN" altLang="en-US" sz="1400" b="1">
              <a:ea typeface="宋体" charset="-122"/>
            </a:endParaRPr>
          </a:p>
        </p:txBody>
      </p:sp>
      <p:sp>
        <p:nvSpPr>
          <p:cNvPr id="544804" name="TextBox 38"/>
          <p:cNvSpPr txBox="1">
            <a:spLocks noChangeArrowheads="1"/>
          </p:cNvSpPr>
          <p:nvPr/>
        </p:nvSpPr>
        <p:spPr bwMode="auto">
          <a:xfrm>
            <a:off x="762000" y="44958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Hidden state</a:t>
            </a:r>
            <a:endParaRPr lang="zh-CN" altLang="en-US" sz="1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Review: Mean-Shift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399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#1: Formulate the tracking problem as nonlinear optimization by maximizing color histogram consistency between target and template.</a:t>
            </a:r>
            <a:endParaRPr lang="zh-CN" altLang="en-US" sz="2400" smtClean="0">
              <a:ea typeface="宋体" charset="-122"/>
            </a:endParaRPr>
          </a:p>
        </p:txBody>
      </p:sp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5867400" y="5943600"/>
          <a:ext cx="3176588" cy="609600"/>
        </p:xfrm>
        <a:graphic>
          <a:graphicData uri="http://schemas.openxmlformats.org/presentationml/2006/ole">
            <p:oleObj spid="_x0000_s339970" name="Equation" r:id="rId4" imgW="1257120" imgH="241200" progId="Equation.3">
              <p:embed/>
            </p:oleObj>
          </a:graphicData>
        </a:graphic>
      </p:graphicFrame>
      <p:pic>
        <p:nvPicPr>
          <p:cNvPr id="3399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38538"/>
            <a:ext cx="30480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100" y="33655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9971" name="Object 9"/>
          <p:cNvGraphicFramePr>
            <a:graphicFrameLocks noChangeAspect="1"/>
          </p:cNvGraphicFramePr>
          <p:nvPr/>
        </p:nvGraphicFramePr>
        <p:xfrm>
          <a:off x="1952625" y="6057900"/>
          <a:ext cx="320675" cy="512763"/>
        </p:xfrm>
        <a:graphic>
          <a:graphicData uri="http://schemas.openxmlformats.org/presentationml/2006/ole">
            <p:oleObj spid="_x0000_s339971" name="Equation" r:id="rId7" imgW="126720" imgH="203040" progId="">
              <p:embed/>
            </p:oleObj>
          </a:graphicData>
        </a:graphic>
      </p:graphicFrame>
      <p:graphicFrame>
        <p:nvGraphicFramePr>
          <p:cNvPr id="339972" name="Object 14"/>
          <p:cNvGraphicFramePr>
            <a:graphicFrameLocks noChangeAspect="1"/>
          </p:cNvGraphicFramePr>
          <p:nvPr/>
        </p:nvGraphicFramePr>
        <p:xfrm>
          <a:off x="3576638" y="6019800"/>
          <a:ext cx="881062" cy="609600"/>
        </p:xfrm>
        <a:graphic>
          <a:graphicData uri="http://schemas.openxmlformats.org/presentationml/2006/ole">
            <p:oleObj spid="_x0000_s339972" name="Equation" r:id="rId8" imgW="368280" imgH="25380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63700" y="4483100"/>
            <a:ext cx="2933700" cy="1058863"/>
            <a:chOff x="1928" y="2824"/>
            <a:chExt cx="1848" cy="667"/>
          </a:xfrm>
        </p:grpSpPr>
        <p:sp>
          <p:nvSpPr>
            <p:cNvPr id="339978" name="Rectangle 20"/>
            <p:cNvSpPr>
              <a:spLocks noChangeArrowheads="1"/>
            </p:cNvSpPr>
            <p:nvPr/>
          </p:nvSpPr>
          <p:spPr bwMode="auto">
            <a:xfrm>
              <a:off x="1928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339979" name="Rectangle 21"/>
            <p:cNvSpPr>
              <a:spLocks noChangeArrowheads="1"/>
            </p:cNvSpPr>
            <p:nvPr/>
          </p:nvSpPr>
          <p:spPr bwMode="auto">
            <a:xfrm>
              <a:off x="3136" y="2824"/>
              <a:ext cx="640" cy="6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5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5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3600" y="2209800"/>
            <a:ext cx="1752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28956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57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3829050"/>
            <a:ext cx="7515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038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5562600" y="4267200"/>
            <a:ext cx="762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7086600" y="42672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3" name="Straight Arrow Connector 12"/>
          <p:cNvCxnSpPr>
            <a:stCxn id="12" idx="3"/>
            <a:endCxn id="15" idx="1"/>
          </p:cNvCxnSpPr>
          <p:nvPr/>
        </p:nvCxnSpPr>
        <p:spPr>
          <a:xfrm>
            <a:off x="4800600" y="62103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  <a:endCxn id="9" idx="4"/>
          </p:cNvCxnSpPr>
          <p:nvPr/>
        </p:nvCxnSpPr>
        <p:spPr>
          <a:xfrm flipV="1">
            <a:off x="4419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5943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86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7467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24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48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10" idx="2"/>
          </p:cNvCxnSpPr>
          <p:nvPr/>
        </p:nvCxnSpPr>
        <p:spPr>
          <a:xfrm>
            <a:off x="4800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2133600" y="5867400"/>
            <a:ext cx="762000" cy="685800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5" name="Straight Arrow Connector 24"/>
          <p:cNvCxnSpPr>
            <a:stCxn id="24" idx="0"/>
            <a:endCxn id="23" idx="4"/>
          </p:cNvCxnSpPr>
          <p:nvPr/>
        </p:nvCxnSpPr>
        <p:spPr>
          <a:xfrm flipV="1">
            <a:off x="2514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816" name="TextBox 25"/>
          <p:cNvSpPr txBox="1">
            <a:spLocks noChangeArrowheads="1"/>
          </p:cNvSpPr>
          <p:nvPr/>
        </p:nvSpPr>
        <p:spPr bwMode="auto">
          <a:xfrm>
            <a:off x="31242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5817" name="TextBox 26"/>
          <p:cNvSpPr txBox="1">
            <a:spLocks noChangeArrowheads="1"/>
          </p:cNvSpPr>
          <p:nvPr/>
        </p:nvSpPr>
        <p:spPr bwMode="auto">
          <a:xfrm>
            <a:off x="3124200" y="5954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5818" name="TextBox 27"/>
          <p:cNvSpPr txBox="1">
            <a:spLocks noChangeArrowheads="1"/>
          </p:cNvSpPr>
          <p:nvPr/>
        </p:nvSpPr>
        <p:spPr bwMode="auto">
          <a:xfrm>
            <a:off x="2362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5819" name="TextBox 28"/>
          <p:cNvSpPr txBox="1">
            <a:spLocks noChangeArrowheads="1"/>
          </p:cNvSpPr>
          <p:nvPr/>
        </p:nvSpPr>
        <p:spPr bwMode="auto">
          <a:xfrm>
            <a:off x="4267200" y="4419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5820" name="TextBox 29"/>
          <p:cNvSpPr txBox="1">
            <a:spLocks noChangeArrowheads="1"/>
          </p:cNvSpPr>
          <p:nvPr/>
        </p:nvSpPr>
        <p:spPr bwMode="auto">
          <a:xfrm>
            <a:off x="5791200" y="4419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5821" name="TextBox 30"/>
          <p:cNvSpPr txBox="1">
            <a:spLocks noChangeArrowheads="1"/>
          </p:cNvSpPr>
          <p:nvPr/>
        </p:nvSpPr>
        <p:spPr bwMode="auto">
          <a:xfrm>
            <a:off x="7315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sp>
        <p:nvSpPr>
          <p:cNvPr id="545822" name="TextBox 31"/>
          <p:cNvSpPr txBox="1">
            <a:spLocks noChangeArrowheads="1"/>
          </p:cNvSpPr>
          <p:nvPr/>
        </p:nvSpPr>
        <p:spPr bwMode="auto">
          <a:xfrm>
            <a:off x="2362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5823" name="TextBox 32"/>
          <p:cNvSpPr txBox="1">
            <a:spLocks noChangeArrowheads="1"/>
          </p:cNvSpPr>
          <p:nvPr/>
        </p:nvSpPr>
        <p:spPr bwMode="auto">
          <a:xfrm>
            <a:off x="4267200" y="6030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5824" name="TextBox 33"/>
          <p:cNvSpPr txBox="1">
            <a:spLocks noChangeArrowheads="1"/>
          </p:cNvSpPr>
          <p:nvPr/>
        </p:nvSpPr>
        <p:spPr bwMode="auto">
          <a:xfrm>
            <a:off x="5791200" y="60309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5825" name="TextBox 34"/>
          <p:cNvSpPr txBox="1">
            <a:spLocks noChangeArrowheads="1"/>
          </p:cNvSpPr>
          <p:nvPr/>
        </p:nvSpPr>
        <p:spPr bwMode="auto">
          <a:xfrm>
            <a:off x="7315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38200" y="5410200"/>
            <a:ext cx="7315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827" name="TextBox 36"/>
          <p:cNvSpPr txBox="1">
            <a:spLocks noChangeArrowheads="1"/>
          </p:cNvSpPr>
          <p:nvPr/>
        </p:nvSpPr>
        <p:spPr bwMode="auto">
          <a:xfrm>
            <a:off x="685800" y="5943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Observed measurements</a:t>
            </a:r>
            <a:endParaRPr lang="zh-CN" altLang="en-US" sz="1400" b="1">
              <a:ea typeface="宋体" charset="-122"/>
            </a:endParaRPr>
          </a:p>
        </p:txBody>
      </p:sp>
      <p:sp>
        <p:nvSpPr>
          <p:cNvPr id="545828" name="TextBox 37"/>
          <p:cNvSpPr txBox="1">
            <a:spLocks noChangeArrowheads="1"/>
          </p:cNvSpPr>
          <p:nvPr/>
        </p:nvSpPr>
        <p:spPr bwMode="auto">
          <a:xfrm>
            <a:off x="762000" y="44958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Hidden state</a:t>
            </a:r>
            <a:endParaRPr lang="zh-CN" altLang="en-US" sz="1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6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6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22098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28194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68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05225"/>
            <a:ext cx="3133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7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7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2209800"/>
            <a:ext cx="1752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28956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78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2488" y="3505200"/>
            <a:ext cx="3313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038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5562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7086600" y="42672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Straight Arrow Connector 13"/>
          <p:cNvCxnSpPr>
            <a:stCxn id="13" idx="3"/>
            <a:endCxn id="16" idx="1"/>
          </p:cNvCxnSpPr>
          <p:nvPr/>
        </p:nvCxnSpPr>
        <p:spPr>
          <a:xfrm>
            <a:off x="4800600" y="62103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  <a:endCxn id="10" idx="4"/>
          </p:cNvCxnSpPr>
          <p:nvPr/>
        </p:nvCxnSpPr>
        <p:spPr>
          <a:xfrm flipV="1">
            <a:off x="4419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5943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86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7467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48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6"/>
            <a:endCxn id="11" idx="2"/>
          </p:cNvCxnSpPr>
          <p:nvPr/>
        </p:nvCxnSpPr>
        <p:spPr>
          <a:xfrm>
            <a:off x="4800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24600" y="46482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33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Straight Arrow Connector 25"/>
          <p:cNvCxnSpPr>
            <a:stCxn id="25" idx="0"/>
            <a:endCxn id="24" idx="4"/>
          </p:cNvCxnSpPr>
          <p:nvPr/>
        </p:nvCxnSpPr>
        <p:spPr>
          <a:xfrm flipV="1">
            <a:off x="2514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864" name="TextBox 26"/>
          <p:cNvSpPr txBox="1">
            <a:spLocks noChangeArrowheads="1"/>
          </p:cNvSpPr>
          <p:nvPr/>
        </p:nvSpPr>
        <p:spPr bwMode="auto">
          <a:xfrm>
            <a:off x="31242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7865" name="TextBox 27"/>
          <p:cNvSpPr txBox="1">
            <a:spLocks noChangeArrowheads="1"/>
          </p:cNvSpPr>
          <p:nvPr/>
        </p:nvSpPr>
        <p:spPr bwMode="auto">
          <a:xfrm>
            <a:off x="3124200" y="5954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7866" name="TextBox 28"/>
          <p:cNvSpPr txBox="1">
            <a:spLocks noChangeArrowheads="1"/>
          </p:cNvSpPr>
          <p:nvPr/>
        </p:nvSpPr>
        <p:spPr bwMode="auto">
          <a:xfrm>
            <a:off x="2362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7867" name="TextBox 29"/>
          <p:cNvSpPr txBox="1">
            <a:spLocks noChangeArrowheads="1"/>
          </p:cNvSpPr>
          <p:nvPr/>
        </p:nvSpPr>
        <p:spPr bwMode="auto">
          <a:xfrm>
            <a:off x="4267200" y="4419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7868" name="TextBox 30"/>
          <p:cNvSpPr txBox="1">
            <a:spLocks noChangeArrowheads="1"/>
          </p:cNvSpPr>
          <p:nvPr/>
        </p:nvSpPr>
        <p:spPr bwMode="auto">
          <a:xfrm>
            <a:off x="5791200" y="4419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7869" name="TextBox 31"/>
          <p:cNvSpPr txBox="1">
            <a:spLocks noChangeArrowheads="1"/>
          </p:cNvSpPr>
          <p:nvPr/>
        </p:nvSpPr>
        <p:spPr bwMode="auto">
          <a:xfrm>
            <a:off x="7315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sp>
        <p:nvSpPr>
          <p:cNvPr id="547870" name="TextBox 32"/>
          <p:cNvSpPr txBox="1">
            <a:spLocks noChangeArrowheads="1"/>
          </p:cNvSpPr>
          <p:nvPr/>
        </p:nvSpPr>
        <p:spPr bwMode="auto">
          <a:xfrm>
            <a:off x="2362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7871" name="TextBox 33"/>
          <p:cNvSpPr txBox="1">
            <a:spLocks noChangeArrowheads="1"/>
          </p:cNvSpPr>
          <p:nvPr/>
        </p:nvSpPr>
        <p:spPr bwMode="auto">
          <a:xfrm>
            <a:off x="4267200" y="6030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7872" name="TextBox 34"/>
          <p:cNvSpPr txBox="1">
            <a:spLocks noChangeArrowheads="1"/>
          </p:cNvSpPr>
          <p:nvPr/>
        </p:nvSpPr>
        <p:spPr bwMode="auto">
          <a:xfrm>
            <a:off x="5791200" y="60309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7873" name="TextBox 35"/>
          <p:cNvSpPr txBox="1">
            <a:spLocks noChangeArrowheads="1"/>
          </p:cNvSpPr>
          <p:nvPr/>
        </p:nvSpPr>
        <p:spPr bwMode="auto">
          <a:xfrm>
            <a:off x="7315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38200" y="5410200"/>
            <a:ext cx="7315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875" name="TextBox 37"/>
          <p:cNvSpPr txBox="1">
            <a:spLocks noChangeArrowheads="1"/>
          </p:cNvSpPr>
          <p:nvPr/>
        </p:nvSpPr>
        <p:spPr bwMode="auto">
          <a:xfrm>
            <a:off x="685800" y="5943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Observed measurements</a:t>
            </a:r>
            <a:endParaRPr lang="zh-CN" altLang="en-US" sz="1400" b="1">
              <a:ea typeface="宋体" charset="-122"/>
            </a:endParaRPr>
          </a:p>
        </p:txBody>
      </p:sp>
      <p:sp>
        <p:nvSpPr>
          <p:cNvPr id="547876" name="TextBox 38"/>
          <p:cNvSpPr txBox="1">
            <a:spLocks noChangeArrowheads="1"/>
          </p:cNvSpPr>
          <p:nvPr/>
        </p:nvSpPr>
        <p:spPr bwMode="auto">
          <a:xfrm>
            <a:off x="762000" y="44958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Hidden state</a:t>
            </a:r>
            <a:endParaRPr lang="zh-CN" altLang="en-US" sz="1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</a:t>
            </a:r>
            <a:br>
              <a:rPr lang="en-US" altLang="zh-CN" smtClean="0">
                <a:ea typeface="宋体" charset="-122"/>
              </a:rPr>
            </a:br>
            <a:r>
              <a:rPr lang="en-US" altLang="zh-CN" smtClean="0">
                <a:ea typeface="宋体" charset="-122"/>
              </a:rPr>
              <a:t>Temporal Priors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87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PDF                 models the prior knowledge that predicts the current hidden state        using previous states </a:t>
            </a:r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</a:t>
            </a:r>
            <a:r>
              <a:rPr lang="en-US" altLang="zh-CN" sz="2000" smtClean="0">
                <a:ea typeface="宋体" charset="-122"/>
              </a:rPr>
              <a:t>- simple smoothness prior, e.g., </a:t>
            </a:r>
          </a:p>
          <a:p>
            <a:endParaRPr lang="en-US" altLang="zh-CN" sz="20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ea typeface="宋体" charset="-122"/>
              </a:rPr>
              <a:t>     - linear models, e.g., </a:t>
            </a:r>
          </a:p>
          <a:p>
            <a:pPr>
              <a:buFontTx/>
              <a:buNone/>
            </a:pPr>
            <a:endParaRPr lang="en-US" altLang="zh-CN" sz="20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000" smtClean="0">
                <a:ea typeface="宋体" charset="-122"/>
              </a:rPr>
              <a:t>    - more complicated prior models can be constructed via data-driven modeling techniques or physics-based modeling techniques</a:t>
            </a:r>
          </a:p>
        </p:txBody>
      </p:sp>
      <p:pic>
        <p:nvPicPr>
          <p:cNvPr id="487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600200"/>
            <a:ext cx="1581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7428" name="Object 4"/>
          <p:cNvGraphicFramePr>
            <a:graphicFrameLocks noChangeAspect="1"/>
          </p:cNvGraphicFramePr>
          <p:nvPr/>
        </p:nvGraphicFramePr>
        <p:xfrm>
          <a:off x="4648200" y="3124200"/>
          <a:ext cx="3886200" cy="871538"/>
        </p:xfrm>
        <a:graphic>
          <a:graphicData uri="http://schemas.openxmlformats.org/presentationml/2006/ole">
            <p:oleObj spid="_x0000_s487428" name="Equation" r:id="rId5" imgW="1981080" imgH="444240" progId="Equation.3">
              <p:embed/>
            </p:oleObj>
          </a:graphicData>
        </a:graphic>
      </p:graphicFrame>
      <p:graphicFrame>
        <p:nvGraphicFramePr>
          <p:cNvPr id="487429" name="Object 5"/>
          <p:cNvGraphicFramePr>
            <a:graphicFrameLocks noChangeAspect="1"/>
          </p:cNvGraphicFramePr>
          <p:nvPr/>
        </p:nvGraphicFramePr>
        <p:xfrm>
          <a:off x="3276600" y="3816350"/>
          <a:ext cx="4746625" cy="908050"/>
        </p:xfrm>
        <a:graphic>
          <a:graphicData uri="http://schemas.openxmlformats.org/presentationml/2006/ole">
            <p:oleObj spid="_x0000_s487429" name="Equation" r:id="rId6" imgW="2323800" imgH="444240" progId="Equation.3">
              <p:embed/>
            </p:oleObj>
          </a:graphicData>
        </a:graphic>
      </p:graphicFrame>
      <p:graphicFrame>
        <p:nvGraphicFramePr>
          <p:cNvPr id="487430" name="Object 6"/>
          <p:cNvGraphicFramePr>
            <a:graphicFrameLocks noChangeAspect="1"/>
          </p:cNvGraphicFramePr>
          <p:nvPr/>
        </p:nvGraphicFramePr>
        <p:xfrm>
          <a:off x="3335338" y="2524125"/>
          <a:ext cx="474662" cy="447675"/>
        </p:xfrm>
        <a:graphic>
          <a:graphicData uri="http://schemas.openxmlformats.org/presentationml/2006/ole">
            <p:oleObj spid="_x0000_s487430" name="Equation" r:id="rId7" imgW="241200" imgH="228600" progId="Equation.3">
              <p:embed/>
            </p:oleObj>
          </a:graphicData>
        </a:graphic>
      </p:graphicFrame>
      <p:graphicFrame>
        <p:nvGraphicFramePr>
          <p:cNvPr id="487432" name="Object 8"/>
          <p:cNvGraphicFramePr>
            <a:graphicFrameLocks noChangeAspect="1"/>
          </p:cNvGraphicFramePr>
          <p:nvPr/>
        </p:nvGraphicFramePr>
        <p:xfrm>
          <a:off x="6902450" y="2057400"/>
          <a:ext cx="349250" cy="447675"/>
        </p:xfrm>
        <a:graphic>
          <a:graphicData uri="http://schemas.openxmlformats.org/presentationml/2006/ole">
            <p:oleObj spid="_x0000_s487432" name="Equation" r:id="rId8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49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9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38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209800"/>
            <a:ext cx="121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0" y="2819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038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5562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7086600" y="42672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Straight Arrow Connector 13"/>
          <p:cNvCxnSpPr>
            <a:stCxn id="13" idx="3"/>
            <a:endCxn id="16" idx="1"/>
          </p:cNvCxnSpPr>
          <p:nvPr/>
        </p:nvCxnSpPr>
        <p:spPr>
          <a:xfrm>
            <a:off x="4800600" y="62103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  <a:endCxn id="10" idx="4"/>
          </p:cNvCxnSpPr>
          <p:nvPr/>
        </p:nvCxnSpPr>
        <p:spPr>
          <a:xfrm flipV="1">
            <a:off x="4419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5943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86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7467600" y="5029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48600" y="6172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6"/>
            <a:endCxn id="11" idx="2"/>
          </p:cNvCxnSpPr>
          <p:nvPr/>
        </p:nvCxnSpPr>
        <p:spPr>
          <a:xfrm>
            <a:off x="4800600" y="4648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24600" y="46482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33600" y="42672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5867400"/>
            <a:ext cx="762000" cy="685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Straight Arrow Connector 25"/>
          <p:cNvCxnSpPr>
            <a:stCxn id="25" idx="0"/>
            <a:endCxn id="24" idx="4"/>
          </p:cNvCxnSpPr>
          <p:nvPr/>
        </p:nvCxnSpPr>
        <p:spPr>
          <a:xfrm flipV="1">
            <a:off x="2514600" y="50292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911" name="TextBox 26"/>
          <p:cNvSpPr txBox="1">
            <a:spLocks noChangeArrowheads="1"/>
          </p:cNvSpPr>
          <p:nvPr/>
        </p:nvSpPr>
        <p:spPr bwMode="auto">
          <a:xfrm>
            <a:off x="31242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9912" name="TextBox 27"/>
          <p:cNvSpPr txBox="1">
            <a:spLocks noChangeArrowheads="1"/>
          </p:cNvSpPr>
          <p:nvPr/>
        </p:nvSpPr>
        <p:spPr bwMode="auto">
          <a:xfrm>
            <a:off x="3124200" y="5954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……</a:t>
            </a:r>
            <a:endParaRPr lang="zh-CN" altLang="en-US">
              <a:ea typeface="宋体" charset="-122"/>
            </a:endParaRPr>
          </a:p>
        </p:txBody>
      </p:sp>
      <p:sp>
        <p:nvSpPr>
          <p:cNvPr id="549913" name="TextBox 28"/>
          <p:cNvSpPr txBox="1">
            <a:spLocks noChangeArrowheads="1"/>
          </p:cNvSpPr>
          <p:nvPr/>
        </p:nvSpPr>
        <p:spPr bwMode="auto">
          <a:xfrm>
            <a:off x="2362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9914" name="TextBox 29"/>
          <p:cNvSpPr txBox="1">
            <a:spLocks noChangeArrowheads="1"/>
          </p:cNvSpPr>
          <p:nvPr/>
        </p:nvSpPr>
        <p:spPr bwMode="auto">
          <a:xfrm>
            <a:off x="4267200" y="4419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9915" name="TextBox 30"/>
          <p:cNvSpPr txBox="1">
            <a:spLocks noChangeArrowheads="1"/>
          </p:cNvSpPr>
          <p:nvPr/>
        </p:nvSpPr>
        <p:spPr bwMode="auto">
          <a:xfrm>
            <a:off x="5791200" y="4419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9916" name="TextBox 31"/>
          <p:cNvSpPr txBox="1">
            <a:spLocks noChangeArrowheads="1"/>
          </p:cNvSpPr>
          <p:nvPr/>
        </p:nvSpPr>
        <p:spPr bwMode="auto">
          <a:xfrm>
            <a:off x="7315200" y="4419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sp>
        <p:nvSpPr>
          <p:cNvPr id="549917" name="TextBox 32"/>
          <p:cNvSpPr txBox="1">
            <a:spLocks noChangeArrowheads="1"/>
          </p:cNvSpPr>
          <p:nvPr/>
        </p:nvSpPr>
        <p:spPr bwMode="auto">
          <a:xfrm>
            <a:off x="2362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1</a:t>
            </a:r>
            <a:endParaRPr lang="zh-CN" altLang="en-US">
              <a:ea typeface="宋体" charset="-122"/>
            </a:endParaRPr>
          </a:p>
        </p:txBody>
      </p:sp>
      <p:sp>
        <p:nvSpPr>
          <p:cNvPr id="549918" name="TextBox 33"/>
          <p:cNvSpPr txBox="1">
            <a:spLocks noChangeArrowheads="1"/>
          </p:cNvSpPr>
          <p:nvPr/>
        </p:nvSpPr>
        <p:spPr bwMode="auto">
          <a:xfrm>
            <a:off x="4267200" y="6030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k-2</a:t>
            </a:r>
            <a:endParaRPr lang="zh-CN" altLang="en-US">
              <a:ea typeface="宋体" charset="-122"/>
            </a:endParaRPr>
          </a:p>
        </p:txBody>
      </p:sp>
      <p:sp>
        <p:nvSpPr>
          <p:cNvPr id="549919" name="TextBox 34"/>
          <p:cNvSpPr txBox="1">
            <a:spLocks noChangeArrowheads="1"/>
          </p:cNvSpPr>
          <p:nvPr/>
        </p:nvSpPr>
        <p:spPr bwMode="auto">
          <a:xfrm>
            <a:off x="5791200" y="60309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k-1</a:t>
            </a:r>
            <a:endParaRPr lang="zh-CN" altLang="en-US">
              <a:ea typeface="宋体" charset="-122"/>
            </a:endParaRPr>
          </a:p>
        </p:txBody>
      </p:sp>
      <p:sp>
        <p:nvSpPr>
          <p:cNvPr id="549920" name="TextBox 35"/>
          <p:cNvSpPr txBox="1">
            <a:spLocks noChangeArrowheads="1"/>
          </p:cNvSpPr>
          <p:nvPr/>
        </p:nvSpPr>
        <p:spPr bwMode="auto">
          <a:xfrm>
            <a:off x="7315200" y="6030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endParaRPr lang="zh-CN" altLang="en-US">
              <a:ea typeface="宋体" charset="-122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38200" y="5410200"/>
            <a:ext cx="7315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922" name="TextBox 37"/>
          <p:cNvSpPr txBox="1">
            <a:spLocks noChangeArrowheads="1"/>
          </p:cNvSpPr>
          <p:nvPr/>
        </p:nvSpPr>
        <p:spPr bwMode="auto">
          <a:xfrm>
            <a:off x="685800" y="5943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Observed measurements</a:t>
            </a:r>
            <a:endParaRPr lang="zh-CN" altLang="en-US" sz="1400" b="1">
              <a:ea typeface="宋体" charset="-122"/>
            </a:endParaRPr>
          </a:p>
        </p:txBody>
      </p:sp>
      <p:sp>
        <p:nvSpPr>
          <p:cNvPr id="549923" name="TextBox 38"/>
          <p:cNvSpPr txBox="1">
            <a:spLocks noChangeArrowheads="1"/>
          </p:cNvSpPr>
          <p:nvPr/>
        </p:nvSpPr>
        <p:spPr bwMode="auto">
          <a:xfrm>
            <a:off x="762000" y="44958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ea typeface="宋体" charset="-122"/>
              </a:rPr>
              <a:t>Hidden state</a:t>
            </a:r>
            <a:endParaRPr lang="zh-CN" altLang="en-US" sz="1400" b="1">
              <a:ea typeface="宋体" charset="-122"/>
            </a:endParaRPr>
          </a:p>
        </p:txBody>
      </p:sp>
      <p:pic>
        <p:nvPicPr>
          <p:cNvPr id="5499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3171825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894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89474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89474" name="Equation" r:id="rId4" imgW="609480" imgH="228600" progId="Equation.3">
              <p:embed/>
            </p:oleObj>
          </a:graphicData>
        </a:graphic>
      </p:graphicFrame>
      <p:graphicFrame>
        <p:nvGraphicFramePr>
          <p:cNvPr id="489476" name="Object 4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89476" name="Equation" r:id="rId5" imgW="177480" imgH="228600" progId="Equation.3">
              <p:embed/>
            </p:oleObj>
          </a:graphicData>
        </a:graphic>
      </p:graphicFrame>
      <p:graphicFrame>
        <p:nvGraphicFramePr>
          <p:cNvPr id="489477" name="Object 5"/>
          <p:cNvGraphicFramePr>
            <a:graphicFrameLocks noChangeAspect="1"/>
          </p:cNvGraphicFramePr>
          <p:nvPr/>
        </p:nvGraphicFramePr>
        <p:xfrm>
          <a:off x="3276600" y="2524125"/>
          <a:ext cx="323850" cy="447675"/>
        </p:xfrm>
        <a:graphic>
          <a:graphicData uri="http://schemas.openxmlformats.org/presentationml/2006/ole">
            <p:oleObj spid="_x0000_s489477" name="Equation" r:id="rId6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4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</a:p>
          <a:p>
            <a:pPr>
              <a:buFontTx/>
              <a:buNone/>
            </a:pPr>
            <a:r>
              <a:rPr lang="en-US" altLang="zh-CN" sz="2800" smtClean="0">
                <a:ea typeface="宋体" charset="-122"/>
              </a:rPr>
              <a:t>     </a:t>
            </a:r>
            <a:r>
              <a:rPr lang="en-US" altLang="zh-CN" sz="2400" smtClean="0">
                <a:ea typeface="宋体" charset="-122"/>
              </a:rPr>
              <a:t>- In general, we can define the likelihood using </a:t>
            </a:r>
            <a:r>
              <a:rPr lang="en-US" altLang="zh-CN" sz="2400" smtClean="0">
                <a:solidFill>
                  <a:srgbClr val="FF0000"/>
                </a:solidFill>
                <a:ea typeface="宋体" charset="-122"/>
              </a:rPr>
              <a:t>analysis-by-synthesis</a:t>
            </a:r>
            <a:r>
              <a:rPr lang="en-US" altLang="zh-CN" sz="2400" smtClean="0">
                <a:ea typeface="宋体" charset="-122"/>
              </a:rPr>
              <a:t> strategy.</a:t>
            </a:r>
          </a:p>
          <a:p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  - We often assume residuals are normal distributed.</a:t>
            </a:r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4594" name="Equation" r:id="rId4" imgW="609480" imgH="228600" progId="Equation.3">
              <p:embed/>
            </p:oleObj>
          </a:graphicData>
        </a:graphic>
      </p:graphicFrame>
      <p:graphicFrame>
        <p:nvGraphicFramePr>
          <p:cNvPr id="494595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4595" name="Equation" r:id="rId5" imgW="177480" imgH="228600" progId="Equation.3">
              <p:embed/>
            </p:oleObj>
          </a:graphicData>
        </a:graphic>
      </p:graphicFrame>
      <p:graphicFrame>
        <p:nvGraphicFramePr>
          <p:cNvPr id="494596" name="Object 4"/>
          <p:cNvGraphicFramePr>
            <a:graphicFrameLocks noChangeAspect="1"/>
          </p:cNvGraphicFramePr>
          <p:nvPr/>
        </p:nvGraphicFramePr>
        <p:xfrm>
          <a:off x="3276600" y="2524125"/>
          <a:ext cx="323850" cy="447675"/>
        </p:xfrm>
        <a:graphic>
          <a:graphicData uri="http://schemas.openxmlformats.org/presentationml/2006/ole">
            <p:oleObj spid="_x0000_s494596" name="Equation" r:id="rId6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35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3570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3570" name="Equation" r:id="rId4" imgW="609480" imgH="228600" progId="Equation.3">
              <p:embed/>
            </p:oleObj>
          </a:graphicData>
        </a:graphic>
      </p:graphicFrame>
      <p:pic>
        <p:nvPicPr>
          <p:cNvPr id="493575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124200"/>
            <a:ext cx="3886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6" name="TextBox 5"/>
          <p:cNvSpPr txBox="1">
            <a:spLocks noChangeArrowheads="1"/>
          </p:cNvSpPr>
          <p:nvPr/>
        </p:nvSpPr>
        <p:spPr bwMode="auto">
          <a:xfrm>
            <a:off x="5410200" y="3352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:2D location and scale</a:t>
            </a:r>
            <a:endParaRPr lang="en-US" altLang="zh-CN" i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histograms</a:t>
            </a:r>
            <a:endParaRPr lang="zh-CN" altLang="en-US" i="1">
              <a:ea typeface="宋体" charset="-122"/>
            </a:endParaRPr>
          </a:p>
        </p:txBody>
      </p:sp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3571" name="Equation" r:id="rId6" imgW="177480" imgH="228600" progId="Equation.3">
              <p:embed/>
            </p:oleObj>
          </a:graphicData>
        </a:graphic>
      </p:graphicFrame>
      <p:graphicFrame>
        <p:nvGraphicFramePr>
          <p:cNvPr id="493572" name="Object 4"/>
          <p:cNvGraphicFramePr>
            <a:graphicFrameLocks noChangeAspect="1"/>
          </p:cNvGraphicFramePr>
          <p:nvPr/>
        </p:nvGraphicFramePr>
        <p:xfrm>
          <a:off x="3276600" y="2524125"/>
          <a:ext cx="323850" cy="447675"/>
        </p:xfrm>
        <a:graphic>
          <a:graphicData uri="http://schemas.openxmlformats.org/presentationml/2006/ole">
            <p:oleObj spid="_x0000_s493572" name="Equation" r:id="rId7" imgW="164880" imgH="228600" progId="Equation.3">
              <p:embed/>
            </p:oleObj>
          </a:graphicData>
        </a:graphic>
      </p:graphicFrame>
      <p:sp>
        <p:nvSpPr>
          <p:cNvPr id="493577" name="TextBox 12"/>
          <p:cNvSpPr txBox="1">
            <a:spLocks noChangeArrowheads="1"/>
          </p:cNvSpPr>
          <p:nvPr/>
        </p:nvSpPr>
        <p:spPr bwMode="auto">
          <a:xfrm>
            <a:off x="1828800" y="5029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How to define the likelihood term for 2D region tracking?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97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9714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9714" name="Equation" r:id="rId4" imgW="609480" imgH="228600" progId="Equation.3">
              <p:embed/>
            </p:oleObj>
          </a:graphicData>
        </a:graphic>
      </p:graphicFrame>
      <p:pic>
        <p:nvPicPr>
          <p:cNvPr id="499720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124200"/>
            <a:ext cx="3886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21" name="TextBox 5"/>
          <p:cNvSpPr txBox="1">
            <a:spLocks noChangeArrowheads="1"/>
          </p:cNvSpPr>
          <p:nvPr/>
        </p:nvSpPr>
        <p:spPr bwMode="auto">
          <a:xfrm>
            <a:off x="5410200" y="3352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:2D location and scale</a:t>
            </a:r>
            <a:endParaRPr lang="en-US" altLang="zh-CN" i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histograms</a:t>
            </a:r>
            <a:endParaRPr lang="zh-CN" altLang="en-US" i="1">
              <a:ea typeface="宋体" charset="-122"/>
            </a:endParaRPr>
          </a:p>
        </p:txBody>
      </p:sp>
      <p:graphicFrame>
        <p:nvGraphicFramePr>
          <p:cNvPr id="499715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9715" name="Equation" r:id="rId6" imgW="177480" imgH="228600" progId="Equation.3">
              <p:embed/>
            </p:oleObj>
          </a:graphicData>
        </a:graphic>
      </p:graphicFrame>
      <p:graphicFrame>
        <p:nvGraphicFramePr>
          <p:cNvPr id="499716" name="Object 4"/>
          <p:cNvGraphicFramePr>
            <a:graphicFrameLocks noChangeAspect="1"/>
          </p:cNvGraphicFramePr>
          <p:nvPr/>
        </p:nvGraphicFramePr>
        <p:xfrm>
          <a:off x="3276600" y="2524125"/>
          <a:ext cx="323850" cy="447675"/>
        </p:xfrm>
        <a:graphic>
          <a:graphicData uri="http://schemas.openxmlformats.org/presentationml/2006/ole">
            <p:oleObj spid="_x0000_s499716" name="Equation" r:id="rId7" imgW="164880" imgH="228600" progId="Equation.3">
              <p:embed/>
            </p:oleObj>
          </a:graphicData>
        </a:graphic>
      </p:graphicFrame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2438400" y="4800600"/>
          <a:ext cx="4495800" cy="804863"/>
        </p:xfrm>
        <a:graphic>
          <a:graphicData uri="http://schemas.openxmlformats.org/presentationml/2006/ole">
            <p:oleObj spid="_x0000_s499717" name="Equation" r:id="rId8" imgW="2412720" imgH="4316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724400" y="4724400"/>
            <a:ext cx="1828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9723" name="TextBox 12"/>
          <p:cNvSpPr txBox="1">
            <a:spLocks noChangeArrowheads="1"/>
          </p:cNvSpPr>
          <p:nvPr/>
        </p:nvSpPr>
        <p:spPr bwMode="auto">
          <a:xfrm>
            <a:off x="7162800" y="4114800"/>
            <a:ext cx="1143000" cy="646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Matching residuals</a:t>
            </a:r>
            <a:endParaRPr lang="zh-CN" altLang="en-US">
              <a:ea typeface="宋体" charset="-12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53200" y="4419600"/>
            <a:ext cx="609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66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6642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6642" name="Equation" r:id="rId4" imgW="609480" imgH="228600" progId="Equation.3">
              <p:embed/>
            </p:oleObj>
          </a:graphicData>
        </a:graphic>
      </p:graphicFrame>
      <p:pic>
        <p:nvPicPr>
          <p:cNvPr id="496649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124200"/>
            <a:ext cx="3886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50" name="TextBox 5"/>
          <p:cNvSpPr txBox="1">
            <a:spLocks noChangeArrowheads="1"/>
          </p:cNvSpPr>
          <p:nvPr/>
        </p:nvSpPr>
        <p:spPr bwMode="auto">
          <a:xfrm>
            <a:off x="5410200" y="3352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:2D location and scale</a:t>
            </a:r>
            <a:endParaRPr lang="en-US" altLang="zh-CN" i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histograms</a:t>
            </a:r>
            <a:endParaRPr lang="zh-CN" altLang="en-US" i="1">
              <a:ea typeface="宋体" charset="-122"/>
            </a:endParaRPr>
          </a:p>
        </p:txBody>
      </p:sp>
      <p:graphicFrame>
        <p:nvGraphicFramePr>
          <p:cNvPr id="496643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6643" name="Equation" r:id="rId6" imgW="177480" imgH="228600" progId="Equation.3">
              <p:embed/>
            </p:oleObj>
          </a:graphicData>
        </a:graphic>
      </p:graphicFrame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3276600" y="2524125"/>
          <a:ext cx="323850" cy="447675"/>
        </p:xfrm>
        <a:graphic>
          <a:graphicData uri="http://schemas.openxmlformats.org/presentationml/2006/ole">
            <p:oleObj spid="_x0000_s496644" name="Equation" r:id="rId7" imgW="164880" imgH="228600" progId="Equation.3">
              <p:embed/>
            </p:oleObj>
          </a:graphicData>
        </a:graphic>
      </p:graphicFrame>
      <p:graphicFrame>
        <p:nvGraphicFramePr>
          <p:cNvPr id="496645" name="Object 5"/>
          <p:cNvGraphicFramePr>
            <a:graphicFrameLocks noChangeAspect="1"/>
          </p:cNvGraphicFramePr>
          <p:nvPr/>
        </p:nvGraphicFramePr>
        <p:xfrm>
          <a:off x="2438400" y="4800600"/>
          <a:ext cx="4495800" cy="804863"/>
        </p:xfrm>
        <a:graphic>
          <a:graphicData uri="http://schemas.openxmlformats.org/presentationml/2006/ole">
            <p:oleObj spid="_x0000_s496645" name="Equation" r:id="rId8" imgW="2412720" imgH="4316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724400" y="4724400"/>
            <a:ext cx="1828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6652" name="TextBox 12"/>
          <p:cNvSpPr txBox="1">
            <a:spLocks noChangeArrowheads="1"/>
          </p:cNvSpPr>
          <p:nvPr/>
        </p:nvSpPr>
        <p:spPr bwMode="auto">
          <a:xfrm>
            <a:off x="7162800" y="4114800"/>
            <a:ext cx="1143000" cy="646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Matching residuals</a:t>
            </a:r>
            <a:endParaRPr lang="zh-CN" altLang="en-US">
              <a:ea typeface="宋体" charset="-12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53200" y="4419600"/>
            <a:ext cx="609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6646" name="Object 6"/>
          <p:cNvGraphicFramePr>
            <a:graphicFrameLocks noChangeAspect="1"/>
          </p:cNvGraphicFramePr>
          <p:nvPr/>
        </p:nvGraphicFramePr>
        <p:xfrm>
          <a:off x="2971800" y="5715000"/>
          <a:ext cx="3757613" cy="568325"/>
        </p:xfrm>
        <a:graphic>
          <a:graphicData uri="http://schemas.openxmlformats.org/presentationml/2006/ole">
            <p:oleObj spid="_x0000_s496646" name="Equation" r:id="rId9" imgW="1765080" imgH="266400" progId="Equation.3">
              <p:embed/>
            </p:oleObj>
          </a:graphicData>
        </a:graphic>
      </p:graphicFrame>
      <p:sp>
        <p:nvSpPr>
          <p:cNvPr id="496654" name="TextBox 15"/>
          <p:cNvSpPr txBox="1">
            <a:spLocks noChangeArrowheads="1"/>
          </p:cNvSpPr>
          <p:nvPr/>
        </p:nvSpPr>
        <p:spPr bwMode="auto">
          <a:xfrm>
            <a:off x="738188" y="5867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Equivalent to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#2: Solving the optimization problem with mean-shift techniques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342018" name="Oval 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19" name="Oval 4"/>
          <p:cNvSpPr>
            <a:spLocks noChangeArrowheads="1"/>
          </p:cNvSpPr>
          <p:nvPr/>
        </p:nvSpPr>
        <p:spPr bwMode="auto">
          <a:xfrm>
            <a:off x="6302375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0" name="Oval 5"/>
          <p:cNvSpPr>
            <a:spLocks noChangeArrowheads="1"/>
          </p:cNvSpPr>
          <p:nvPr/>
        </p:nvSpPr>
        <p:spPr bwMode="auto">
          <a:xfrm>
            <a:off x="6226175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1" name="Oval 6"/>
          <p:cNvSpPr>
            <a:spLocks noChangeArrowheads="1"/>
          </p:cNvSpPr>
          <p:nvPr/>
        </p:nvSpPr>
        <p:spPr bwMode="auto">
          <a:xfrm>
            <a:off x="5973763" y="45164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2" name="Oval 7"/>
          <p:cNvSpPr>
            <a:spLocks noChangeArrowheads="1"/>
          </p:cNvSpPr>
          <p:nvPr/>
        </p:nvSpPr>
        <p:spPr bwMode="auto">
          <a:xfrm>
            <a:off x="6215063" y="48879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3" name="Oval 8"/>
          <p:cNvSpPr>
            <a:spLocks noChangeArrowheads="1"/>
          </p:cNvSpPr>
          <p:nvPr/>
        </p:nvSpPr>
        <p:spPr bwMode="auto">
          <a:xfrm>
            <a:off x="5988050" y="48879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4" name="Oval 9"/>
          <p:cNvSpPr>
            <a:spLocks noChangeArrowheads="1"/>
          </p:cNvSpPr>
          <p:nvPr/>
        </p:nvSpPr>
        <p:spPr bwMode="auto">
          <a:xfrm>
            <a:off x="6465888" y="49101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5" name="Oval 10"/>
          <p:cNvSpPr>
            <a:spLocks noChangeArrowheads="1"/>
          </p:cNvSpPr>
          <p:nvPr/>
        </p:nvSpPr>
        <p:spPr bwMode="auto">
          <a:xfrm>
            <a:off x="5856288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6" name="Oval 11"/>
          <p:cNvSpPr>
            <a:spLocks noChangeArrowheads="1"/>
          </p:cNvSpPr>
          <p:nvPr/>
        </p:nvSpPr>
        <p:spPr bwMode="auto">
          <a:xfrm>
            <a:off x="6596063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7" name="Oval 12"/>
          <p:cNvSpPr>
            <a:spLocks noChangeArrowheads="1"/>
          </p:cNvSpPr>
          <p:nvPr/>
        </p:nvSpPr>
        <p:spPr bwMode="auto">
          <a:xfrm>
            <a:off x="6454775" y="44386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8" name="Oval 13"/>
          <p:cNvSpPr>
            <a:spLocks noChangeArrowheads="1"/>
          </p:cNvSpPr>
          <p:nvPr/>
        </p:nvSpPr>
        <p:spPr bwMode="auto">
          <a:xfrm>
            <a:off x="61722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29" name="Oval 14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0" name="Oval 15"/>
          <p:cNvSpPr>
            <a:spLocks noChangeArrowheads="1"/>
          </p:cNvSpPr>
          <p:nvPr/>
        </p:nvSpPr>
        <p:spPr bwMode="auto">
          <a:xfrm>
            <a:off x="6019800" y="5126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1" name="Oval 16"/>
          <p:cNvSpPr>
            <a:spLocks noChangeArrowheads="1"/>
          </p:cNvSpPr>
          <p:nvPr/>
        </p:nvSpPr>
        <p:spPr bwMode="auto">
          <a:xfrm>
            <a:off x="5715000" y="49752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2" name="Oval 17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3" name="Oval 18"/>
          <p:cNvSpPr>
            <a:spLocks noChangeArrowheads="1"/>
          </p:cNvSpPr>
          <p:nvPr/>
        </p:nvSpPr>
        <p:spPr bwMode="auto">
          <a:xfrm>
            <a:off x="57150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4" name="Oval 19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5" name="Oval 20"/>
          <p:cNvSpPr>
            <a:spLocks noChangeArrowheads="1"/>
          </p:cNvSpPr>
          <p:nvPr/>
        </p:nvSpPr>
        <p:spPr bwMode="auto">
          <a:xfrm>
            <a:off x="67056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6" name="Oval 21"/>
          <p:cNvSpPr>
            <a:spLocks noChangeArrowheads="1"/>
          </p:cNvSpPr>
          <p:nvPr/>
        </p:nvSpPr>
        <p:spPr bwMode="auto">
          <a:xfrm>
            <a:off x="6421438" y="53895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7" name="Oval 22"/>
          <p:cNvSpPr>
            <a:spLocks noChangeArrowheads="1"/>
          </p:cNvSpPr>
          <p:nvPr/>
        </p:nvSpPr>
        <p:spPr bwMode="auto">
          <a:xfrm>
            <a:off x="60198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8" name="Oval 23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39" name="Oval 24"/>
          <p:cNvSpPr>
            <a:spLocks noChangeArrowheads="1"/>
          </p:cNvSpPr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0" name="Oval 25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1" name="Oval 26"/>
          <p:cNvSpPr>
            <a:spLocks noChangeArrowheads="1"/>
          </p:cNvSpPr>
          <p:nvPr/>
        </p:nvSpPr>
        <p:spPr bwMode="auto">
          <a:xfrm>
            <a:off x="54864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2" name="Oval 27"/>
          <p:cNvSpPr>
            <a:spLocks noChangeArrowheads="1"/>
          </p:cNvSpPr>
          <p:nvPr/>
        </p:nvSpPr>
        <p:spPr bwMode="auto">
          <a:xfrm>
            <a:off x="5867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3" name="Oval 28"/>
          <p:cNvSpPr>
            <a:spLocks noChangeArrowheads="1"/>
          </p:cNvSpPr>
          <p:nvPr/>
        </p:nvSpPr>
        <p:spPr bwMode="auto">
          <a:xfrm>
            <a:off x="6454775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4" name="Oval 29"/>
          <p:cNvSpPr>
            <a:spLocks noChangeArrowheads="1"/>
          </p:cNvSpPr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5" name="Oval 30"/>
          <p:cNvSpPr>
            <a:spLocks noChangeArrowheads="1"/>
          </p:cNvSpPr>
          <p:nvPr/>
        </p:nvSpPr>
        <p:spPr bwMode="auto">
          <a:xfrm>
            <a:off x="52578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6" name="Oval 31"/>
          <p:cNvSpPr>
            <a:spLocks noChangeArrowheads="1"/>
          </p:cNvSpPr>
          <p:nvPr/>
        </p:nvSpPr>
        <p:spPr bwMode="auto">
          <a:xfrm>
            <a:off x="56388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7" name="Oval 32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8" name="Oval 33"/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49" name="Oval 34"/>
          <p:cNvSpPr>
            <a:spLocks noChangeArrowheads="1"/>
          </p:cNvSpPr>
          <p:nvPr/>
        </p:nvSpPr>
        <p:spPr bwMode="auto">
          <a:xfrm>
            <a:off x="6454775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0" name="Oval 35"/>
          <p:cNvSpPr>
            <a:spLocks noChangeArrowheads="1"/>
          </p:cNvSpPr>
          <p:nvPr/>
        </p:nvSpPr>
        <p:spPr bwMode="auto">
          <a:xfrm>
            <a:off x="6454775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1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2" name="Oval 37"/>
          <p:cNvSpPr>
            <a:spLocks noChangeArrowheads="1"/>
          </p:cNvSpPr>
          <p:nvPr/>
        </p:nvSpPr>
        <p:spPr bwMode="auto">
          <a:xfrm>
            <a:off x="6792913" y="39719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3" name="Oval 38"/>
          <p:cNvSpPr>
            <a:spLocks noChangeArrowheads="1"/>
          </p:cNvSpPr>
          <p:nvPr/>
        </p:nvSpPr>
        <p:spPr bwMode="auto">
          <a:xfrm>
            <a:off x="67818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4" name="Oval 39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5" name="Oval 40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6" name="Oval 41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7" name="Oval 42"/>
          <p:cNvSpPr>
            <a:spLocks noChangeArrowheads="1"/>
          </p:cNvSpPr>
          <p:nvPr/>
        </p:nvSpPr>
        <p:spPr bwMode="auto">
          <a:xfrm>
            <a:off x="68580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8" name="Oval 46"/>
          <p:cNvSpPr>
            <a:spLocks noChangeArrowheads="1"/>
          </p:cNvSpPr>
          <p:nvPr/>
        </p:nvSpPr>
        <p:spPr bwMode="auto">
          <a:xfrm>
            <a:off x="72390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59" name="Oval 51"/>
          <p:cNvSpPr>
            <a:spLocks noChangeArrowheads="1"/>
          </p:cNvSpPr>
          <p:nvPr/>
        </p:nvSpPr>
        <p:spPr bwMode="auto">
          <a:xfrm>
            <a:off x="70104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0" name="Oval 54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1" name="Oval 55"/>
          <p:cNvSpPr>
            <a:spLocks noChangeArrowheads="1"/>
          </p:cNvSpPr>
          <p:nvPr/>
        </p:nvSpPr>
        <p:spPr bwMode="auto">
          <a:xfrm>
            <a:off x="617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2" name="Oval 56"/>
          <p:cNvSpPr>
            <a:spLocks noChangeArrowheads="1"/>
          </p:cNvSpPr>
          <p:nvPr/>
        </p:nvSpPr>
        <p:spPr bwMode="auto">
          <a:xfrm>
            <a:off x="65532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3" name="Oval 59"/>
          <p:cNvSpPr>
            <a:spLocks noChangeArrowheads="1"/>
          </p:cNvSpPr>
          <p:nvPr/>
        </p:nvSpPr>
        <p:spPr bwMode="auto">
          <a:xfrm>
            <a:off x="59436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4" name="Oval 60"/>
          <p:cNvSpPr>
            <a:spLocks noChangeArrowheads="1"/>
          </p:cNvSpPr>
          <p:nvPr/>
        </p:nvSpPr>
        <p:spPr bwMode="auto">
          <a:xfrm>
            <a:off x="56388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5" name="Oval 61"/>
          <p:cNvSpPr>
            <a:spLocks noChangeArrowheads="1"/>
          </p:cNvSpPr>
          <p:nvPr/>
        </p:nvSpPr>
        <p:spPr bwMode="auto">
          <a:xfrm>
            <a:off x="50292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6" name="Oval 62"/>
          <p:cNvSpPr>
            <a:spLocks noChangeArrowheads="1"/>
          </p:cNvSpPr>
          <p:nvPr/>
        </p:nvSpPr>
        <p:spPr bwMode="auto">
          <a:xfrm>
            <a:off x="5257800" y="624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7" name="Oval 65"/>
          <p:cNvSpPr>
            <a:spLocks noChangeArrowheads="1"/>
          </p:cNvSpPr>
          <p:nvPr/>
        </p:nvSpPr>
        <p:spPr bwMode="auto">
          <a:xfrm>
            <a:off x="4572000" y="632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8" name="Oval 66"/>
          <p:cNvSpPr>
            <a:spLocks noChangeArrowheads="1"/>
          </p:cNvSpPr>
          <p:nvPr/>
        </p:nvSpPr>
        <p:spPr bwMode="auto">
          <a:xfrm>
            <a:off x="40386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69" name="Oval 67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0" name="Oval 68"/>
          <p:cNvSpPr>
            <a:spLocks noChangeArrowheads="1"/>
          </p:cNvSpPr>
          <p:nvPr/>
        </p:nvSpPr>
        <p:spPr bwMode="auto">
          <a:xfrm>
            <a:off x="48006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1" name="Oval 69"/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2" name="Oval 7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3" name="Oval 71"/>
          <p:cNvSpPr>
            <a:spLocks noChangeArrowheads="1"/>
          </p:cNvSpPr>
          <p:nvPr/>
        </p:nvSpPr>
        <p:spPr bwMode="auto">
          <a:xfrm>
            <a:off x="52578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4" name="Oval 72"/>
          <p:cNvSpPr>
            <a:spLocks noChangeArrowheads="1"/>
          </p:cNvSpPr>
          <p:nvPr/>
        </p:nvSpPr>
        <p:spPr bwMode="auto">
          <a:xfrm>
            <a:off x="48768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5" name="Oval 73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6" name="Oval 7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7" name="Oval 75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8" name="Oval 76"/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79" name="Oval 77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0" name="Oval 78"/>
          <p:cNvSpPr>
            <a:spLocks noChangeArrowheads="1"/>
          </p:cNvSpPr>
          <p:nvPr/>
        </p:nvSpPr>
        <p:spPr bwMode="auto">
          <a:xfrm>
            <a:off x="4191000" y="4800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1" name="Oval 79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2" name="Oval 80"/>
          <p:cNvSpPr>
            <a:spLocks noChangeArrowheads="1"/>
          </p:cNvSpPr>
          <p:nvPr/>
        </p:nvSpPr>
        <p:spPr bwMode="auto">
          <a:xfrm>
            <a:off x="3352800" y="571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3" name="Oval 81"/>
          <p:cNvSpPr>
            <a:spLocks noChangeArrowheads="1"/>
          </p:cNvSpPr>
          <p:nvPr/>
        </p:nvSpPr>
        <p:spPr bwMode="auto">
          <a:xfrm>
            <a:off x="3581400" y="655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4" name="Oval 83"/>
          <p:cNvSpPr>
            <a:spLocks noChangeArrowheads="1"/>
          </p:cNvSpPr>
          <p:nvPr/>
        </p:nvSpPr>
        <p:spPr bwMode="auto">
          <a:xfrm>
            <a:off x="2438400" y="617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5" name="Oval 84"/>
          <p:cNvSpPr>
            <a:spLocks noChangeArrowheads="1"/>
          </p:cNvSpPr>
          <p:nvPr/>
        </p:nvSpPr>
        <p:spPr bwMode="auto">
          <a:xfrm>
            <a:off x="24384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6" name="Oval 85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7" name="Oval 86"/>
          <p:cNvSpPr>
            <a:spLocks noChangeArrowheads="1"/>
          </p:cNvSpPr>
          <p:nvPr/>
        </p:nvSpPr>
        <p:spPr bwMode="auto">
          <a:xfrm>
            <a:off x="34290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8" name="Oval 87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89" name="Oval 88"/>
          <p:cNvSpPr>
            <a:spLocks noChangeArrowheads="1"/>
          </p:cNvSpPr>
          <p:nvPr/>
        </p:nvSpPr>
        <p:spPr bwMode="auto">
          <a:xfrm>
            <a:off x="23622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90" name="Oval 89"/>
          <p:cNvSpPr>
            <a:spLocks noChangeArrowheads="1"/>
          </p:cNvSpPr>
          <p:nvPr/>
        </p:nvSpPr>
        <p:spPr bwMode="auto">
          <a:xfrm>
            <a:off x="1295400" y="601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91" name="Oval 91"/>
          <p:cNvSpPr>
            <a:spLocks noChangeArrowheads="1"/>
          </p:cNvSpPr>
          <p:nvPr/>
        </p:nvSpPr>
        <p:spPr bwMode="auto">
          <a:xfrm>
            <a:off x="1371600" y="4800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342092" name="Oval 92"/>
          <p:cNvSpPr>
            <a:spLocks noChangeArrowheads="1"/>
          </p:cNvSpPr>
          <p:nvPr/>
        </p:nvSpPr>
        <p:spPr bwMode="auto">
          <a:xfrm>
            <a:off x="15240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342093" name="Group 96"/>
          <p:cNvGrpSpPr>
            <a:grpSpLocks/>
          </p:cNvGrpSpPr>
          <p:nvPr/>
        </p:nvGrpSpPr>
        <p:grpSpPr bwMode="auto">
          <a:xfrm>
            <a:off x="3700463" y="2971800"/>
            <a:ext cx="2819400" cy="2895600"/>
            <a:chOff x="3744" y="4464"/>
            <a:chExt cx="1776" cy="1824"/>
          </a:xfrm>
        </p:grpSpPr>
        <p:sp>
          <p:nvSpPr>
            <p:cNvPr id="34210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grpSp>
          <p:nvGrpSpPr>
            <p:cNvPr id="34210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34210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34210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5562600" y="4495800"/>
            <a:ext cx="457200" cy="457200"/>
            <a:chOff x="4486" y="3484"/>
            <a:chExt cx="288" cy="288"/>
          </a:xfrm>
        </p:grpSpPr>
        <p:sp>
          <p:nvSpPr>
            <p:cNvPr id="342097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342098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99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AutoShape 114"/>
          <p:cNvSpPr>
            <a:spLocks noChangeArrowheads="1"/>
          </p:cNvSpPr>
          <p:nvPr/>
        </p:nvSpPr>
        <p:spPr bwMode="auto">
          <a:xfrm rot="1324470">
            <a:off x="5099050" y="44958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lang="zh-CN" altLang="zh-CN">
              <a:ea typeface="宋体" charset="-122"/>
            </a:endParaRPr>
          </a:p>
        </p:txBody>
      </p:sp>
      <p:sp>
        <p:nvSpPr>
          <p:cNvPr id="3420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Review: Mean-Shift Tracking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15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1522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1522" name="Equation" r:id="rId4" imgW="609480" imgH="228600" progId="Equation.3">
              <p:embed/>
            </p:oleObj>
          </a:graphicData>
        </a:graphic>
      </p:graphicFrame>
      <p:graphicFrame>
        <p:nvGraphicFramePr>
          <p:cNvPr id="491524" name="Object 4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1524" name="Equation" r:id="rId5" imgW="177480" imgH="228600" progId="Equation.3">
              <p:embed/>
            </p:oleObj>
          </a:graphicData>
        </a:graphic>
      </p:graphicFrame>
      <p:graphicFrame>
        <p:nvGraphicFramePr>
          <p:cNvPr id="491525" name="Object 5"/>
          <p:cNvGraphicFramePr>
            <a:graphicFrameLocks noChangeAspect="1"/>
          </p:cNvGraphicFramePr>
          <p:nvPr/>
        </p:nvGraphicFramePr>
        <p:xfrm>
          <a:off x="3352800" y="2524125"/>
          <a:ext cx="323850" cy="447675"/>
        </p:xfrm>
        <a:graphic>
          <a:graphicData uri="http://schemas.openxmlformats.org/presentationml/2006/ole">
            <p:oleObj spid="_x0000_s491525" name="Equation" r:id="rId6" imgW="164880" imgH="228600" progId="Equation.3">
              <p:embed/>
            </p:oleObj>
          </a:graphicData>
        </a:graphic>
      </p:graphicFrame>
      <p:graphicFrame>
        <p:nvGraphicFramePr>
          <p:cNvPr id="491526" name="Object 6"/>
          <p:cNvGraphicFramePr>
            <a:graphicFrameLocks noChangeAspect="1"/>
          </p:cNvGraphicFramePr>
          <p:nvPr/>
        </p:nvGraphicFramePr>
        <p:xfrm>
          <a:off x="2667000" y="4800600"/>
          <a:ext cx="3690938" cy="828675"/>
        </p:xfrm>
        <a:graphic>
          <a:graphicData uri="http://schemas.openxmlformats.org/presentationml/2006/ole">
            <p:oleObj spid="_x0000_s491526" name="Equation" r:id="rId7" imgW="1981080" imgH="444240" progId="Equation.3">
              <p:embed/>
            </p:oleObj>
          </a:graphicData>
        </a:graphic>
      </p:graphicFrame>
      <p:pic>
        <p:nvPicPr>
          <p:cNvPr id="49152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200400"/>
            <a:ext cx="567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0" name="TextBox 12"/>
          <p:cNvSpPr txBox="1">
            <a:spLocks noChangeArrowheads="1"/>
          </p:cNvSpPr>
          <p:nvPr/>
        </p:nvSpPr>
        <p:spPr bwMode="auto">
          <a:xfrm>
            <a:off x="6629400" y="3048000"/>
            <a:ext cx="2312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:3D head position and orientation</a:t>
            </a:r>
            <a:endParaRPr lang="en-US" altLang="zh-CN" b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images of head region</a:t>
            </a:r>
            <a:endParaRPr lang="zh-CN" altLang="en-US">
              <a:ea typeface="宋体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4724400"/>
            <a:ext cx="68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32" name="TextBox 14"/>
          <p:cNvSpPr txBox="1">
            <a:spLocks noChangeArrowheads="1"/>
          </p:cNvSpPr>
          <p:nvPr/>
        </p:nvSpPr>
        <p:spPr bwMode="auto">
          <a:xfrm>
            <a:off x="6096000" y="5715000"/>
            <a:ext cx="1295400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ea typeface="宋体" charset="-122"/>
              </a:rPr>
              <a:t>Synthesized image</a:t>
            </a:r>
            <a:endParaRPr lang="zh-CN" altLang="en-US" sz="1400">
              <a:ea typeface="宋体" charset="-122"/>
            </a:endParaRPr>
          </a:p>
        </p:txBody>
      </p:sp>
      <p:cxnSp>
        <p:nvCxnSpPr>
          <p:cNvPr id="16" name="Straight Arrow Connector 15"/>
          <p:cNvCxnSpPr>
            <a:stCxn id="14" idx="2"/>
            <a:endCxn id="491532" idx="1"/>
          </p:cNvCxnSpPr>
          <p:nvPr/>
        </p:nvCxnSpPr>
        <p:spPr>
          <a:xfrm>
            <a:off x="5219700" y="5257800"/>
            <a:ext cx="876300" cy="7191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86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8690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8690" name="Equation" r:id="rId4" imgW="609480" imgH="228600" progId="Equation.3">
              <p:embed/>
            </p:oleObj>
          </a:graphicData>
        </a:graphic>
      </p:graphicFrame>
      <p:graphicFrame>
        <p:nvGraphicFramePr>
          <p:cNvPr id="498691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8691" name="Equation" r:id="rId5" imgW="177480" imgH="228600" progId="Equation.3">
              <p:embed/>
            </p:oleObj>
          </a:graphicData>
        </a:graphic>
      </p:graphicFrame>
      <p:graphicFrame>
        <p:nvGraphicFramePr>
          <p:cNvPr id="498692" name="Object 4"/>
          <p:cNvGraphicFramePr>
            <a:graphicFrameLocks noChangeAspect="1"/>
          </p:cNvGraphicFramePr>
          <p:nvPr/>
        </p:nvGraphicFramePr>
        <p:xfrm>
          <a:off x="3352800" y="2524125"/>
          <a:ext cx="323850" cy="447675"/>
        </p:xfrm>
        <a:graphic>
          <a:graphicData uri="http://schemas.openxmlformats.org/presentationml/2006/ole">
            <p:oleObj spid="_x0000_s498692" name="Equation" r:id="rId6" imgW="164880" imgH="228600" progId="Equation.3">
              <p:embed/>
            </p:oleObj>
          </a:graphicData>
        </a:graphic>
      </p:graphicFrame>
      <p:graphicFrame>
        <p:nvGraphicFramePr>
          <p:cNvPr id="498693" name="Object 5"/>
          <p:cNvGraphicFramePr>
            <a:graphicFrameLocks noChangeAspect="1"/>
          </p:cNvGraphicFramePr>
          <p:nvPr/>
        </p:nvGraphicFramePr>
        <p:xfrm>
          <a:off x="2667000" y="4800600"/>
          <a:ext cx="3690938" cy="828675"/>
        </p:xfrm>
        <a:graphic>
          <a:graphicData uri="http://schemas.openxmlformats.org/presentationml/2006/ole">
            <p:oleObj spid="_x0000_s498693" name="Equation" r:id="rId7" imgW="1981080" imgH="444240" progId="Equation.3">
              <p:embed/>
            </p:oleObj>
          </a:graphicData>
        </a:graphic>
      </p:graphicFrame>
      <p:pic>
        <p:nvPicPr>
          <p:cNvPr id="49869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200400"/>
            <a:ext cx="567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7" name="TextBox 12"/>
          <p:cNvSpPr txBox="1">
            <a:spLocks noChangeArrowheads="1"/>
          </p:cNvSpPr>
          <p:nvPr/>
        </p:nvSpPr>
        <p:spPr bwMode="auto">
          <a:xfrm>
            <a:off x="6629400" y="3048000"/>
            <a:ext cx="2312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:3D head position and orientation</a:t>
            </a:r>
            <a:endParaRPr lang="en-US" altLang="zh-CN" b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images of head region</a:t>
            </a:r>
            <a:endParaRPr lang="zh-CN" altLang="en-US">
              <a:ea typeface="宋体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4724400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8699" name="TextBox 14"/>
          <p:cNvSpPr txBox="1">
            <a:spLocks noChangeArrowheads="1"/>
          </p:cNvSpPr>
          <p:nvPr/>
        </p:nvSpPr>
        <p:spPr bwMode="auto">
          <a:xfrm>
            <a:off x="6096000" y="5715000"/>
            <a:ext cx="1295400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ea typeface="宋体" charset="-122"/>
              </a:rPr>
              <a:t>observed image</a:t>
            </a:r>
            <a:endParaRPr lang="zh-CN" altLang="en-US" sz="1400">
              <a:ea typeface="宋体" charset="-122"/>
            </a:endParaRPr>
          </a:p>
        </p:txBody>
      </p:sp>
      <p:cxnSp>
        <p:nvCxnSpPr>
          <p:cNvPr id="16" name="Straight Arrow Connector 15"/>
          <p:cNvCxnSpPr>
            <a:endCxn id="498699" idx="1"/>
          </p:cNvCxnSpPr>
          <p:nvPr/>
        </p:nvCxnSpPr>
        <p:spPr>
          <a:xfrm>
            <a:off x="5943600" y="5334000"/>
            <a:ext cx="152400" cy="642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Tracking: Likelihood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976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The likelihood term            measures how well the hidden state     matches the observed measurements </a:t>
            </a:r>
            <a:endParaRPr lang="zh-CN" altLang="en-US" sz="2800" smtClean="0">
              <a:ea typeface="宋体" charset="-122"/>
            </a:endParaRPr>
          </a:p>
        </p:txBody>
      </p:sp>
      <p:graphicFrame>
        <p:nvGraphicFramePr>
          <p:cNvPr id="497666" name="Object 2"/>
          <p:cNvGraphicFramePr>
            <a:graphicFrameLocks noChangeAspect="1"/>
          </p:cNvGraphicFramePr>
          <p:nvPr/>
        </p:nvGraphicFramePr>
        <p:xfrm>
          <a:off x="3886200" y="1676400"/>
          <a:ext cx="1195388" cy="447675"/>
        </p:xfrm>
        <a:graphic>
          <a:graphicData uri="http://schemas.openxmlformats.org/presentationml/2006/ole">
            <p:oleObj spid="_x0000_s497666" name="Equation" r:id="rId4" imgW="609480" imgH="228600" progId="Equation.3">
              <p:embed/>
            </p:oleObj>
          </a:graphicData>
        </a:graphic>
      </p:graphicFrame>
      <p:graphicFrame>
        <p:nvGraphicFramePr>
          <p:cNvPr id="497667" name="Object 3"/>
          <p:cNvGraphicFramePr>
            <a:graphicFrameLocks noChangeAspect="1"/>
          </p:cNvGraphicFramePr>
          <p:nvPr/>
        </p:nvGraphicFramePr>
        <p:xfrm>
          <a:off x="3505200" y="2057400"/>
          <a:ext cx="349250" cy="447675"/>
        </p:xfrm>
        <a:graphic>
          <a:graphicData uri="http://schemas.openxmlformats.org/presentationml/2006/ole">
            <p:oleObj spid="_x0000_s497667" name="Equation" r:id="rId5" imgW="177480" imgH="228600" progId="Equation.3">
              <p:embed/>
            </p:oleObj>
          </a:graphicData>
        </a:graphic>
      </p:graphicFrame>
      <p:graphicFrame>
        <p:nvGraphicFramePr>
          <p:cNvPr id="497668" name="Object 4"/>
          <p:cNvGraphicFramePr>
            <a:graphicFrameLocks noChangeAspect="1"/>
          </p:cNvGraphicFramePr>
          <p:nvPr/>
        </p:nvGraphicFramePr>
        <p:xfrm>
          <a:off x="3352800" y="2524125"/>
          <a:ext cx="323850" cy="447675"/>
        </p:xfrm>
        <a:graphic>
          <a:graphicData uri="http://schemas.openxmlformats.org/presentationml/2006/ole">
            <p:oleObj spid="_x0000_s497668" name="Equation" r:id="rId6" imgW="164880" imgH="228600" progId="Equation.3">
              <p:embed/>
            </p:oleObj>
          </a:graphicData>
        </a:graphic>
      </p:graphicFrame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2667000" y="4800600"/>
          <a:ext cx="3690938" cy="828675"/>
        </p:xfrm>
        <a:graphic>
          <a:graphicData uri="http://schemas.openxmlformats.org/presentationml/2006/ole">
            <p:oleObj spid="_x0000_s497669" name="Equation" r:id="rId7" imgW="1981080" imgH="444240" progId="Equation.3">
              <p:embed/>
            </p:oleObj>
          </a:graphicData>
        </a:graphic>
      </p:graphicFrame>
      <p:pic>
        <p:nvPicPr>
          <p:cNvPr id="49767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200400"/>
            <a:ext cx="567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3" name="TextBox 12"/>
          <p:cNvSpPr txBox="1">
            <a:spLocks noChangeArrowheads="1"/>
          </p:cNvSpPr>
          <p:nvPr/>
        </p:nvSpPr>
        <p:spPr bwMode="auto">
          <a:xfrm>
            <a:off x="6629400" y="3048000"/>
            <a:ext cx="2312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x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:3D head position and orientation</a:t>
            </a:r>
            <a:endParaRPr lang="en-US" altLang="zh-CN" b="1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z</a:t>
            </a:r>
            <a:r>
              <a:rPr lang="en-US" altLang="zh-CN" sz="1200">
                <a:ea typeface="宋体" charset="-122"/>
              </a:rPr>
              <a:t>k</a:t>
            </a:r>
            <a:r>
              <a:rPr lang="en-US" altLang="zh-CN">
                <a:ea typeface="宋体" charset="-122"/>
              </a:rPr>
              <a:t>: color images of head region</a:t>
            </a:r>
            <a:endParaRPr lang="zh-CN" altLang="en-US">
              <a:ea typeface="宋体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4724400"/>
            <a:ext cx="1447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7675" name="TextBox 14"/>
          <p:cNvSpPr txBox="1">
            <a:spLocks noChangeArrowheads="1"/>
          </p:cNvSpPr>
          <p:nvPr/>
        </p:nvSpPr>
        <p:spPr bwMode="auto">
          <a:xfrm>
            <a:off x="6477000" y="6019800"/>
            <a:ext cx="1143000" cy="646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Matching residuals</a:t>
            </a:r>
            <a:endParaRPr lang="zh-CN" altLang="en-US">
              <a:ea typeface="宋体" charset="-122"/>
            </a:endParaRPr>
          </a:p>
        </p:txBody>
      </p:sp>
      <p:cxnSp>
        <p:nvCxnSpPr>
          <p:cNvPr id="16" name="Straight Arrow Connector 15"/>
          <p:cNvCxnSpPr>
            <a:endCxn id="497675" idx="1"/>
          </p:cNvCxnSpPr>
          <p:nvPr/>
        </p:nvCxnSpPr>
        <p:spPr>
          <a:xfrm>
            <a:off x="5486400" y="5257800"/>
            <a:ext cx="990600" cy="1085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5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How to estimate the following posterior?</a:t>
            </a: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</p:txBody>
      </p:sp>
      <p:pic>
        <p:nvPicPr>
          <p:cNvPr id="65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7315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6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How to estimate the following posterior?</a:t>
            </a: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r>
              <a:rPr lang="en-US" altLang="zh-CN" sz="2400" smtClean="0">
                <a:ea typeface="宋体" charset="-122"/>
              </a:rPr>
              <a:t>The posterior distribution </a:t>
            </a:r>
            <a:r>
              <a:rPr lang="en-US" altLang="zh-CN" sz="2400" i="1" smtClean="0">
                <a:ea typeface="宋体" charset="-122"/>
              </a:rPr>
              <a:t>p</a:t>
            </a:r>
            <a:r>
              <a:rPr lang="en-US" altLang="zh-CN" sz="2400" smtClean="0">
                <a:ea typeface="宋体" charset="-122"/>
              </a:rPr>
              <a:t>(</a:t>
            </a:r>
            <a:r>
              <a:rPr lang="en-US" altLang="zh-CN" sz="2400" i="1" smtClean="0">
                <a:ea typeface="宋体" charset="-122"/>
              </a:rPr>
              <a:t>x</a:t>
            </a:r>
            <a:r>
              <a:rPr lang="en-US" altLang="zh-CN" sz="2400" smtClean="0">
                <a:ea typeface="宋体" charset="-122"/>
              </a:rPr>
              <a:t>|</a:t>
            </a:r>
            <a:r>
              <a:rPr lang="en-US" altLang="zh-CN" sz="2400" i="1" smtClean="0">
                <a:ea typeface="宋体" charset="-122"/>
              </a:rPr>
              <a:t>z</a:t>
            </a:r>
            <a:r>
              <a:rPr lang="en-US" altLang="zh-CN" sz="2400" smtClean="0">
                <a:ea typeface="宋体" charset="-122"/>
              </a:rPr>
              <a:t>) may be difficult or impossible to compute in closed form.</a:t>
            </a:r>
          </a:p>
          <a:p>
            <a:endParaRPr lang="zh-CN" altLang="en-US" sz="2000" smtClean="0">
              <a:ea typeface="宋体" charset="-122"/>
            </a:endParaRPr>
          </a:p>
        </p:txBody>
      </p:sp>
      <p:pic>
        <p:nvPicPr>
          <p:cNvPr id="66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7315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Bayesian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6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How to estimate the following posterior?</a:t>
            </a: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r>
              <a:rPr lang="en-US" altLang="zh-CN" sz="2400" smtClean="0">
                <a:ea typeface="宋体" charset="-122"/>
              </a:rPr>
              <a:t>The posterior distribution </a:t>
            </a:r>
            <a:r>
              <a:rPr lang="en-US" altLang="zh-CN" sz="2400" i="1" smtClean="0">
                <a:ea typeface="宋体" charset="-122"/>
              </a:rPr>
              <a:t>p</a:t>
            </a:r>
            <a:r>
              <a:rPr lang="en-US" altLang="zh-CN" sz="2400" smtClean="0">
                <a:ea typeface="宋体" charset="-122"/>
              </a:rPr>
              <a:t>(</a:t>
            </a:r>
            <a:r>
              <a:rPr lang="en-US" altLang="zh-CN" sz="2400" i="1" smtClean="0">
                <a:ea typeface="宋体" charset="-122"/>
              </a:rPr>
              <a:t>x</a:t>
            </a:r>
            <a:r>
              <a:rPr lang="en-US" altLang="zh-CN" sz="2400" smtClean="0">
                <a:ea typeface="宋体" charset="-122"/>
              </a:rPr>
              <a:t>|</a:t>
            </a:r>
            <a:r>
              <a:rPr lang="en-US" altLang="zh-CN" sz="2400" i="1" smtClean="0">
                <a:ea typeface="宋体" charset="-122"/>
              </a:rPr>
              <a:t>z</a:t>
            </a:r>
            <a:r>
              <a:rPr lang="en-US" altLang="zh-CN" sz="2400" smtClean="0">
                <a:ea typeface="宋体" charset="-122"/>
              </a:rPr>
              <a:t>) may be difficult or impossible to compute in closed form.</a:t>
            </a:r>
          </a:p>
          <a:p>
            <a:r>
              <a:rPr lang="en-US" altLang="zh-CN" sz="2400" smtClean="0">
                <a:ea typeface="宋体" charset="-122"/>
              </a:rPr>
              <a:t>An alternative is to represent </a:t>
            </a:r>
            <a:r>
              <a:rPr lang="en-US" altLang="zh-CN" sz="2400" i="1" smtClean="0">
                <a:ea typeface="宋体" charset="-122"/>
              </a:rPr>
              <a:t>p</a:t>
            </a:r>
            <a:r>
              <a:rPr lang="en-US" altLang="zh-CN" sz="2400" smtClean="0">
                <a:ea typeface="宋体" charset="-122"/>
              </a:rPr>
              <a:t>(</a:t>
            </a:r>
            <a:r>
              <a:rPr lang="en-US" altLang="zh-CN" sz="2400" i="1" smtClean="0">
                <a:ea typeface="宋体" charset="-122"/>
              </a:rPr>
              <a:t>x</a:t>
            </a:r>
            <a:r>
              <a:rPr lang="en-US" altLang="zh-CN" sz="2400" smtClean="0">
                <a:ea typeface="宋体" charset="-122"/>
              </a:rPr>
              <a:t>|</a:t>
            </a:r>
            <a:r>
              <a:rPr lang="en-US" altLang="zh-CN" sz="2400" i="1" smtClean="0">
                <a:ea typeface="宋体" charset="-122"/>
              </a:rPr>
              <a:t>z</a:t>
            </a:r>
            <a:r>
              <a:rPr lang="en-US" altLang="zh-CN" sz="2400" smtClean="0">
                <a:ea typeface="宋体" charset="-122"/>
              </a:rPr>
              <a:t>) using Monte Carlo samples (particles):</a:t>
            </a:r>
          </a:p>
          <a:p>
            <a:pPr marL="800100" lvl="1" indent="-342900"/>
            <a:r>
              <a:rPr lang="en-US" altLang="zh-CN" sz="2000" smtClean="0">
                <a:ea typeface="宋体" charset="-122"/>
              </a:rPr>
              <a:t>Each particle has a value and a weight</a:t>
            </a:r>
          </a:p>
          <a:p>
            <a:endParaRPr lang="zh-CN" altLang="en-US" sz="2000" smtClean="0">
              <a:ea typeface="宋体" charset="-122"/>
            </a:endParaRPr>
          </a:p>
        </p:txBody>
      </p:sp>
      <p:pic>
        <p:nvPicPr>
          <p:cNvPr id="66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7315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3557" name="Group 5"/>
          <p:cNvGrpSpPr>
            <a:grpSpLocks/>
          </p:cNvGrpSpPr>
          <p:nvPr/>
        </p:nvGrpSpPr>
        <p:grpSpPr bwMode="auto">
          <a:xfrm>
            <a:off x="609600" y="5334000"/>
            <a:ext cx="8001000" cy="1433513"/>
            <a:chOff x="384" y="2688"/>
            <a:chExt cx="5040" cy="903"/>
          </a:xfrm>
        </p:grpSpPr>
        <p:sp>
          <p:nvSpPr>
            <p:cNvPr id="663558" name="Line 4"/>
            <p:cNvSpPr>
              <a:spLocks noChangeShapeType="1"/>
            </p:cNvSpPr>
            <p:nvPr/>
          </p:nvSpPr>
          <p:spPr bwMode="auto">
            <a:xfrm>
              <a:off x="384" y="340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59" name="Freeform 6"/>
            <p:cNvSpPr>
              <a:spLocks/>
            </p:cNvSpPr>
            <p:nvPr/>
          </p:nvSpPr>
          <p:spPr bwMode="auto">
            <a:xfrm>
              <a:off x="528" y="2832"/>
              <a:ext cx="1584" cy="576"/>
            </a:xfrm>
            <a:custGeom>
              <a:avLst/>
              <a:gdLst>
                <a:gd name="T0" fmla="*/ 0 w 1584"/>
                <a:gd name="T1" fmla="*/ 576 h 576"/>
                <a:gd name="T2" fmla="*/ 768 w 1584"/>
                <a:gd name="T3" fmla="*/ 0 h 576"/>
                <a:gd name="T4" fmla="*/ 1584 w 1584"/>
                <a:gd name="T5" fmla="*/ 576 h 576"/>
                <a:gd name="T6" fmla="*/ 0 60000 65536"/>
                <a:gd name="T7" fmla="*/ 0 60000 65536"/>
                <a:gd name="T8" fmla="*/ 0 60000 65536"/>
                <a:gd name="T9" fmla="*/ 0 w 1584"/>
                <a:gd name="T10" fmla="*/ 0 h 576"/>
                <a:gd name="T11" fmla="*/ 1584 w 158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576">
                  <a:moveTo>
                    <a:pt x="0" y="576"/>
                  </a:moveTo>
                  <a:cubicBezTo>
                    <a:pt x="252" y="288"/>
                    <a:pt x="504" y="0"/>
                    <a:pt x="768" y="0"/>
                  </a:cubicBezTo>
                  <a:cubicBezTo>
                    <a:pt x="1032" y="0"/>
                    <a:pt x="1308" y="288"/>
                    <a:pt x="1584" y="57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60" name="AutoShape 7"/>
            <p:cNvSpPr>
              <a:spLocks noChangeArrowheads="1"/>
            </p:cNvSpPr>
            <p:nvPr/>
          </p:nvSpPr>
          <p:spPr bwMode="auto">
            <a:xfrm>
              <a:off x="2544" y="2976"/>
              <a:ext cx="672" cy="192"/>
            </a:xfrm>
            <a:prstGeom prst="leftRightArrow">
              <a:avLst>
                <a:gd name="adj1" fmla="val 50000"/>
                <a:gd name="adj2" fmla="val 7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1" name="Line 8"/>
            <p:cNvSpPr>
              <a:spLocks noChangeShapeType="1"/>
            </p:cNvSpPr>
            <p:nvPr/>
          </p:nvSpPr>
          <p:spPr bwMode="auto">
            <a:xfrm>
              <a:off x="3456" y="30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62" name="Text Box 9"/>
            <p:cNvSpPr txBox="1">
              <a:spLocks noChangeArrowheads="1"/>
            </p:cNvSpPr>
            <p:nvPr/>
          </p:nvSpPr>
          <p:spPr bwMode="auto">
            <a:xfrm>
              <a:off x="2304" y="336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ea typeface="宋体" charset="-122"/>
                </a:rPr>
                <a:t>x</a:t>
              </a:r>
            </a:p>
          </p:txBody>
        </p:sp>
        <p:sp>
          <p:nvSpPr>
            <p:cNvPr id="663563" name="Text Box 10"/>
            <p:cNvSpPr txBox="1">
              <a:spLocks noChangeArrowheads="1"/>
            </p:cNvSpPr>
            <p:nvPr/>
          </p:nvSpPr>
          <p:spPr bwMode="auto">
            <a:xfrm>
              <a:off x="5088" y="307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ea typeface="宋体" charset="-122"/>
                </a:rPr>
                <a:t>x</a:t>
              </a:r>
            </a:p>
          </p:txBody>
        </p:sp>
        <p:sp>
          <p:nvSpPr>
            <p:cNvPr id="663564" name="Oval 11"/>
            <p:cNvSpPr>
              <a:spLocks noChangeAspect="1" noChangeArrowheads="1"/>
            </p:cNvSpPr>
            <p:nvPr/>
          </p:nvSpPr>
          <p:spPr bwMode="auto">
            <a:xfrm>
              <a:off x="4164" y="3009"/>
              <a:ext cx="127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5" name="Oval 12"/>
            <p:cNvSpPr>
              <a:spLocks noChangeArrowheads="1"/>
            </p:cNvSpPr>
            <p:nvPr/>
          </p:nvSpPr>
          <p:spPr bwMode="auto">
            <a:xfrm>
              <a:off x="4320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6" name="Oval 13"/>
            <p:cNvSpPr>
              <a:spLocks noChangeAspect="1" noChangeArrowheads="1"/>
            </p:cNvSpPr>
            <p:nvPr/>
          </p:nvSpPr>
          <p:spPr bwMode="auto">
            <a:xfrm>
              <a:off x="4479" y="3039"/>
              <a:ext cx="69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7" name="Oval 14"/>
            <p:cNvSpPr>
              <a:spLocks noChangeArrowheads="1"/>
            </p:cNvSpPr>
            <p:nvPr/>
          </p:nvSpPr>
          <p:spPr bwMode="auto">
            <a:xfrm>
              <a:off x="388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8" name="Oval 15"/>
            <p:cNvSpPr>
              <a:spLocks noChangeAspect="1" noChangeArrowheads="1"/>
            </p:cNvSpPr>
            <p:nvPr/>
          </p:nvSpPr>
          <p:spPr bwMode="auto">
            <a:xfrm>
              <a:off x="3621" y="3045"/>
              <a:ext cx="52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69" name="Oval 16"/>
            <p:cNvSpPr>
              <a:spLocks noChangeAspect="1" noChangeArrowheads="1"/>
            </p:cNvSpPr>
            <p:nvPr/>
          </p:nvSpPr>
          <p:spPr bwMode="auto">
            <a:xfrm>
              <a:off x="4659" y="3048"/>
              <a:ext cx="52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70" name="Oval 17"/>
            <p:cNvSpPr>
              <a:spLocks noChangeAspect="1" noChangeArrowheads="1"/>
            </p:cNvSpPr>
            <p:nvPr/>
          </p:nvSpPr>
          <p:spPr bwMode="auto">
            <a:xfrm>
              <a:off x="3768" y="3036"/>
              <a:ext cx="69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71" name="Oval 18"/>
            <p:cNvSpPr>
              <a:spLocks noChangeAspect="1" noChangeArrowheads="1"/>
            </p:cNvSpPr>
            <p:nvPr/>
          </p:nvSpPr>
          <p:spPr bwMode="auto">
            <a:xfrm>
              <a:off x="4761" y="305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72" name="Oval 20"/>
            <p:cNvSpPr>
              <a:spLocks noChangeAspect="1" noChangeArrowheads="1"/>
            </p:cNvSpPr>
            <p:nvPr/>
          </p:nvSpPr>
          <p:spPr bwMode="auto">
            <a:xfrm>
              <a:off x="4866" y="305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73" name="Oval 21"/>
            <p:cNvSpPr>
              <a:spLocks noChangeAspect="1" noChangeArrowheads="1"/>
            </p:cNvSpPr>
            <p:nvPr/>
          </p:nvSpPr>
          <p:spPr bwMode="auto">
            <a:xfrm>
              <a:off x="4941" y="305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63574" name="Line 5"/>
            <p:cNvSpPr>
              <a:spLocks noChangeShapeType="1"/>
            </p:cNvSpPr>
            <p:nvPr/>
          </p:nvSpPr>
          <p:spPr bwMode="auto">
            <a:xfrm flipV="1">
              <a:off x="1296" y="268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Multiple Modal Posteriors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60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60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1720850"/>
            <a:ext cx="800258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Non-Parametric Approximation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62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62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7410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Non-Parametric Approximation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63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563203" name="TextBox 5"/>
          <p:cNvSpPr txBox="1">
            <a:spLocks noChangeArrowheads="1"/>
          </p:cNvSpPr>
          <p:nvPr/>
        </p:nvSpPr>
        <p:spPr bwMode="auto">
          <a:xfrm>
            <a:off x="1371600" y="5511800"/>
            <a:ext cx="640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zh-CN" sz="1600">
                <a:ea typeface="宋体" charset="-122"/>
              </a:rPr>
              <a:t>This is similar kernel-based density estimation!</a:t>
            </a:r>
          </a:p>
          <a:p>
            <a:pPr>
              <a:buFontTx/>
              <a:buChar char="-"/>
            </a:pPr>
            <a:r>
              <a:rPr lang="en-US" altLang="zh-CN" sz="1600">
                <a:ea typeface="宋体" charset="-122"/>
              </a:rPr>
              <a:t> However, this is normally not necessary</a:t>
            </a:r>
            <a:endParaRPr lang="zh-CN" altLang="en-US" sz="1600">
              <a:ea typeface="宋体" charset="-122"/>
            </a:endParaRPr>
          </a:p>
        </p:txBody>
      </p:sp>
      <p:pic>
        <p:nvPicPr>
          <p:cNvPr id="563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57350"/>
            <a:ext cx="7181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Non-Parametric Approximation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4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38300"/>
            <a:ext cx="64706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4495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Review: Mean-Shift Tracking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Non-Parametric Approximation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1454150"/>
            <a:ext cx="71310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How Does This Help Us?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524000"/>
            <a:ext cx="7791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Monte Carlo Approximation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7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1574800"/>
            <a:ext cx="75501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8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72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72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76835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72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7785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72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7785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1498600"/>
            <a:ext cx="76771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grpSp>
        <p:nvGrpSpPr>
          <p:cNvPr id="573450" name="Group 10"/>
          <p:cNvGrpSpPr>
            <a:grpSpLocks/>
          </p:cNvGrpSpPr>
          <p:nvPr/>
        </p:nvGrpSpPr>
        <p:grpSpPr bwMode="auto">
          <a:xfrm>
            <a:off x="838200" y="1371600"/>
            <a:ext cx="7937500" cy="3886200"/>
            <a:chOff x="528" y="864"/>
            <a:chExt cx="5000" cy="2448"/>
          </a:xfrm>
        </p:grpSpPr>
        <p:pic>
          <p:nvPicPr>
            <p:cNvPr id="5734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864"/>
              <a:ext cx="4864" cy="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4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912"/>
              <a:ext cx="4904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4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" y="960"/>
              <a:ext cx="4824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45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4" y="1008"/>
              <a:ext cx="4820" cy="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48" name="Rectangle 8"/>
            <p:cNvSpPr>
              <a:spLocks noChangeArrowheads="1"/>
            </p:cNvSpPr>
            <p:nvPr/>
          </p:nvSpPr>
          <p:spPr bwMode="auto">
            <a:xfrm>
              <a:off x="528" y="2352"/>
              <a:ext cx="417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49" name="Rectangle 9"/>
            <p:cNvSpPr>
              <a:spLocks noChangeArrowheads="1"/>
            </p:cNvSpPr>
            <p:nvPr/>
          </p:nvSpPr>
          <p:spPr bwMode="auto">
            <a:xfrm>
              <a:off x="576" y="1056"/>
              <a:ext cx="816" cy="4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Filtering: Step-by-Step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66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72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7785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1524000"/>
            <a:ext cx="765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850" y="1600200"/>
            <a:ext cx="76517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Temporal Propagation</a:t>
            </a:r>
            <a:endParaRPr lang="zh-CN" altLang="en-US" smtClean="0">
              <a:ea typeface="宋体" charset="-122"/>
            </a:endParaRPr>
          </a:p>
        </p:txBody>
      </p:sp>
      <p:grpSp>
        <p:nvGrpSpPr>
          <p:cNvPr id="574471" name="Group 7"/>
          <p:cNvGrpSpPr>
            <a:grpSpLocks/>
          </p:cNvGrpSpPr>
          <p:nvPr/>
        </p:nvGrpSpPr>
        <p:grpSpPr bwMode="auto">
          <a:xfrm>
            <a:off x="742950" y="1492250"/>
            <a:ext cx="7658100" cy="4679950"/>
            <a:chOff x="468" y="940"/>
            <a:chExt cx="4824" cy="2948"/>
          </a:xfrm>
        </p:grpSpPr>
        <p:pic>
          <p:nvPicPr>
            <p:cNvPr id="5744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" y="940"/>
              <a:ext cx="4824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470" name="Rectangle 6"/>
            <p:cNvSpPr>
              <a:spLocks noChangeArrowheads="1"/>
            </p:cNvSpPr>
            <p:nvPr/>
          </p:nvSpPr>
          <p:spPr bwMode="auto">
            <a:xfrm>
              <a:off x="480" y="2976"/>
              <a:ext cx="4224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9677400" cy="1143000"/>
          </a:xfrm>
        </p:spPr>
        <p:txBody>
          <a:bodyPr/>
          <a:lstStyle/>
          <a:p>
            <a:r>
              <a:rPr lang="en-US" altLang="zh-CN" sz="3200" smtClean="0">
                <a:ea typeface="宋体" charset="-122"/>
              </a:rPr>
              <a:t>Lucas-Kanade Registration &amp; Mean-Shift Tracking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157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#1: Formulate the tracking/registration as a function optimization problem </a:t>
            </a: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zh-CN" altLang="en-US" sz="2400" smtClean="0">
              <a:ea typeface="宋体" charset="-122"/>
            </a:endParaRP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838200" y="3505200"/>
          <a:ext cx="3209925" cy="595313"/>
        </p:xfrm>
        <a:graphic>
          <a:graphicData uri="http://schemas.openxmlformats.org/presentationml/2006/ole">
            <p:oleObj spid="_x0000_s157698" name="Equation" r:id="rId4" imgW="1917360" imgH="355320" progId="Equation.3">
              <p:embed/>
            </p:oleObj>
          </a:graphicData>
        </a:graphic>
      </p:graphicFrame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4800600" y="5148263"/>
          <a:ext cx="3176588" cy="609600"/>
        </p:xfrm>
        <a:graphic>
          <a:graphicData uri="http://schemas.openxmlformats.org/presentationml/2006/ole">
            <p:oleObj spid="_x0000_s157699" name="Equation" r:id="rId5" imgW="1257120" imgH="241200" progId="Equation.3">
              <p:embed/>
            </p:oleObj>
          </a:graphicData>
        </a:graphic>
      </p:graphicFrame>
      <p:pic>
        <p:nvPicPr>
          <p:cNvPr id="1577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743200"/>
            <a:ext cx="3048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43400" y="2590800"/>
            <a:ext cx="0" cy="3581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4" name="TextBox 9"/>
          <p:cNvSpPr txBox="1">
            <a:spLocks noChangeArrowheads="1"/>
          </p:cNvSpPr>
          <p:nvPr/>
        </p:nvSpPr>
        <p:spPr bwMode="auto">
          <a:xfrm>
            <a:off x="990600" y="6096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Lucas-Kanade registration</a:t>
            </a:r>
            <a:endParaRPr lang="zh-CN" altLang="en-US">
              <a:ea typeface="宋体" charset="-122"/>
            </a:endParaRPr>
          </a:p>
        </p:txBody>
      </p:sp>
      <p:sp>
        <p:nvSpPr>
          <p:cNvPr id="157705" name="TextBox 10"/>
          <p:cNvSpPr txBox="1">
            <a:spLocks noChangeArrowheads="1"/>
          </p:cNvSpPr>
          <p:nvPr/>
        </p:nvSpPr>
        <p:spPr bwMode="auto">
          <a:xfrm>
            <a:off x="5410200" y="60198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Mean Shift Tracking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Temporal Propagation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67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492250"/>
            <a:ext cx="76581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3429000" y="5638800"/>
            <a:ext cx="5486400" cy="944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after a few iterations, most particles have negligible weight (the weight is concentrated on a few particles only)!</a:t>
            </a:r>
          </a:p>
        </p:txBody>
      </p:sp>
      <p:sp>
        <p:nvSpPr>
          <p:cNvPr id="671749" name="Line 5"/>
          <p:cNvSpPr>
            <a:spLocks noChangeShapeType="1"/>
          </p:cNvSpPr>
          <p:nvPr/>
        </p:nvSpPr>
        <p:spPr bwMode="auto">
          <a:xfrm>
            <a:off x="5410200" y="5029200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Resampling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257300"/>
            <a:ext cx="726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3810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0200"/>
            <a:ext cx="4935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62400" y="1600200"/>
            <a:ext cx="480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6517" name="TextBox 7"/>
          <p:cNvSpPr txBox="1">
            <a:spLocks noChangeArrowheads="1"/>
          </p:cNvSpPr>
          <p:nvPr/>
        </p:nvSpPr>
        <p:spPr bwMode="auto">
          <a:xfrm>
            <a:off x="5029200" y="58023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75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935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5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3810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2362200"/>
            <a:ext cx="472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75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2209800"/>
            <a:ext cx="19431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542" name="TextBox 10"/>
          <p:cNvSpPr txBox="1">
            <a:spLocks noChangeArrowheads="1"/>
          </p:cNvSpPr>
          <p:nvPr/>
        </p:nvSpPr>
        <p:spPr bwMode="auto">
          <a:xfrm>
            <a:off x="5029200" y="58023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85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935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3810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62400" y="3048000"/>
            <a:ext cx="4876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856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2209800"/>
            <a:ext cx="19431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" y="2819400"/>
            <a:ext cx="3133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567" name="TextBox 10"/>
          <p:cNvSpPr txBox="1">
            <a:spLocks noChangeArrowheads="1"/>
          </p:cNvSpPr>
          <p:nvPr/>
        </p:nvSpPr>
        <p:spPr bwMode="auto">
          <a:xfrm>
            <a:off x="5029200" y="58023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79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935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3810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2209800"/>
            <a:ext cx="19431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" y="2819400"/>
            <a:ext cx="3133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59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8" y="3505200"/>
            <a:ext cx="3173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38600" y="3657600"/>
            <a:ext cx="4876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9592" name="TextBox 9"/>
          <p:cNvSpPr txBox="1">
            <a:spLocks noChangeArrowheads="1"/>
          </p:cNvSpPr>
          <p:nvPr/>
        </p:nvSpPr>
        <p:spPr bwMode="auto">
          <a:xfrm>
            <a:off x="5029200" y="58023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580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935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3810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2209800"/>
            <a:ext cx="19431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" y="2819400"/>
            <a:ext cx="3133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8" y="3505200"/>
            <a:ext cx="3173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648200"/>
            <a:ext cx="32766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38600" y="4495800"/>
            <a:ext cx="4876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0618" name="TextBox 11"/>
          <p:cNvSpPr txBox="1">
            <a:spLocks noChangeArrowheads="1"/>
          </p:cNvSpPr>
          <p:nvPr/>
        </p:nvSpPr>
        <p:spPr bwMode="auto">
          <a:xfrm>
            <a:off x="5029200" y="58023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Particle Filtering in Action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1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Video (click </a:t>
            </a:r>
            <a:r>
              <a:rPr lang="en-US" altLang="zh-CN" smtClean="0">
                <a:ea typeface="宋体" charset="-122"/>
                <a:hlinkClick r:id="rId3"/>
              </a:rPr>
              <a:t>here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State Posterior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2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82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69977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2660" name="TextBox 4"/>
          <p:cNvSpPr txBox="1">
            <a:spLocks noChangeArrowheads="1"/>
          </p:cNvSpPr>
          <p:nvPr/>
        </p:nvSpPr>
        <p:spPr bwMode="auto">
          <a:xfrm>
            <a:off x="3124200" y="6248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Isard &amp; Blake IJCV 98</a:t>
            </a:r>
            <a:endParaRPr lang="zh-CN" altLang="en-US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Leaf 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3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Video (click </a:t>
            </a:r>
            <a:r>
              <a:rPr lang="en-US" altLang="zh-CN" smtClean="0">
                <a:ea typeface="宋体" charset="-122"/>
                <a:hlinkClick r:id="rId3"/>
              </a:rPr>
              <a:t>here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Key Idea #2: Iteratively solve the optimization problem with gradient-based optimization techniques</a:t>
            </a:r>
            <a:endParaRPr lang="zh-CN" altLang="en-US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  <a:p>
            <a:endParaRPr lang="en-US" altLang="zh-CN" sz="2400" smtClean="0">
              <a:ea typeface="宋体" charset="-122"/>
            </a:endParaRPr>
          </a:p>
        </p:txBody>
      </p:sp>
      <p:grpSp>
        <p:nvGrpSpPr>
          <p:cNvPr id="158732" name="Group 4"/>
          <p:cNvGrpSpPr>
            <a:grpSpLocks/>
          </p:cNvGrpSpPr>
          <p:nvPr/>
        </p:nvGrpSpPr>
        <p:grpSpPr bwMode="auto">
          <a:xfrm>
            <a:off x="533400" y="2743200"/>
            <a:ext cx="3429000" cy="3205163"/>
            <a:chOff x="2057400" y="1676400"/>
            <a:chExt cx="3429000" cy="3204865"/>
          </a:xfrm>
        </p:grpSpPr>
        <p:graphicFrame>
          <p:nvGraphicFramePr>
            <p:cNvPr id="158723" name="Object 3"/>
            <p:cNvGraphicFramePr>
              <a:graphicFrameLocks noChangeAspect="1"/>
            </p:cNvGraphicFramePr>
            <p:nvPr/>
          </p:nvGraphicFramePr>
          <p:xfrm>
            <a:off x="2057400" y="2362200"/>
            <a:ext cx="3124200" cy="520700"/>
          </p:xfrm>
          <a:graphic>
            <a:graphicData uri="http://schemas.openxmlformats.org/presentationml/2006/ole">
              <p:oleObj spid="_x0000_s158723" name="Equation" r:id="rId4" imgW="2971800" imgH="495000" progId="Equation.3">
                <p:embed/>
              </p:oleObj>
            </a:graphicData>
          </a:graphic>
        </p:graphicFrame>
        <p:graphicFrame>
          <p:nvGraphicFramePr>
            <p:cNvPr id="158724" name="Object 4"/>
            <p:cNvGraphicFramePr>
              <a:graphicFrameLocks noChangeAspect="1"/>
            </p:cNvGraphicFramePr>
            <p:nvPr/>
          </p:nvGraphicFramePr>
          <p:xfrm>
            <a:off x="2362200" y="3581400"/>
            <a:ext cx="3124200" cy="381715"/>
          </p:xfrm>
          <a:graphic>
            <a:graphicData uri="http://schemas.openxmlformats.org/presentationml/2006/ole">
              <p:oleObj spid="_x0000_s158724" name="Equation" r:id="rId5" imgW="4051080" imgH="495000" progId="Equation.3">
                <p:embed/>
              </p:oleObj>
            </a:graphicData>
          </a:graphic>
        </p:graphicFrame>
        <p:sp>
          <p:nvSpPr>
            <p:cNvPr id="158748" name="Text Box 6"/>
            <p:cNvSpPr txBox="1">
              <a:spLocks noChangeArrowheads="1"/>
            </p:cNvSpPr>
            <p:nvPr/>
          </p:nvSpPr>
          <p:spPr bwMode="auto">
            <a:xfrm>
              <a:off x="2971800" y="2895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A</a:t>
              </a:r>
              <a:endParaRPr lang="en-US" altLang="zh-CN" sz="2400" baseline="30000">
                <a:solidFill>
                  <a:srgbClr val="FF0000"/>
                </a:solidFill>
                <a:ea typeface="宋体" charset="-122"/>
              </a:endParaRPr>
            </a:p>
          </p:txBody>
        </p:sp>
        <p:sp>
          <p:nvSpPr>
            <p:cNvPr id="158749" name="Text Box 7"/>
            <p:cNvSpPr txBox="1">
              <a:spLocks noChangeArrowheads="1"/>
            </p:cNvSpPr>
            <p:nvPr/>
          </p:nvSpPr>
          <p:spPr bwMode="auto">
            <a:xfrm>
              <a:off x="4267200" y="44196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A</a:t>
              </a:r>
              <a:r>
                <a:rPr lang="en-US" altLang="zh-CN" sz="2400" baseline="30000">
                  <a:solidFill>
                    <a:srgbClr val="FF0000"/>
                  </a:solidFill>
                  <a:ea typeface="宋体" charset="-122"/>
                </a:rPr>
                <a:t>T</a:t>
              </a: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b</a:t>
              </a:r>
            </a:p>
          </p:txBody>
        </p:sp>
        <p:sp>
          <p:nvSpPr>
            <p:cNvPr id="158750" name="Line 8"/>
            <p:cNvSpPr>
              <a:spLocks noChangeShapeType="1"/>
            </p:cNvSpPr>
            <p:nvPr/>
          </p:nvSpPr>
          <p:spPr bwMode="auto">
            <a:xfrm>
              <a:off x="2743200" y="39624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Line 9"/>
            <p:cNvSpPr>
              <a:spLocks noChangeShapeType="1"/>
            </p:cNvSpPr>
            <p:nvPr/>
          </p:nvSpPr>
          <p:spPr bwMode="auto">
            <a:xfrm>
              <a:off x="3962400" y="3962400"/>
              <a:ext cx="1524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Line 10"/>
            <p:cNvSpPr>
              <a:spLocks noChangeShapeType="1"/>
            </p:cNvSpPr>
            <p:nvPr/>
          </p:nvSpPr>
          <p:spPr bwMode="auto">
            <a:xfrm>
              <a:off x="3276600" y="3962400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8725" name="Object 5"/>
            <p:cNvGraphicFramePr>
              <a:graphicFrameLocks noChangeAspect="1"/>
            </p:cNvGraphicFramePr>
            <p:nvPr/>
          </p:nvGraphicFramePr>
          <p:xfrm>
            <a:off x="2209800" y="1676400"/>
            <a:ext cx="3048000" cy="550333"/>
          </p:xfrm>
          <a:graphic>
            <a:graphicData uri="http://schemas.openxmlformats.org/presentationml/2006/ole">
              <p:oleObj spid="_x0000_s158725" name="Equation" r:id="rId6" imgW="2743200" imgH="495000" progId="Equation.3">
                <p:embed/>
              </p:oleObj>
            </a:graphicData>
          </a:graphic>
        </p:graphicFrame>
        <p:sp>
          <p:nvSpPr>
            <p:cNvPr id="158753" name="Rectangle 12"/>
            <p:cNvSpPr>
              <a:spLocks noChangeArrowheads="1"/>
            </p:cNvSpPr>
            <p:nvPr/>
          </p:nvSpPr>
          <p:spPr bwMode="auto">
            <a:xfrm>
              <a:off x="2971800" y="2362200"/>
              <a:ext cx="4572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58754" name="Text Box 13"/>
            <p:cNvSpPr txBox="1">
              <a:spLocks noChangeArrowheads="1"/>
            </p:cNvSpPr>
            <p:nvPr/>
          </p:nvSpPr>
          <p:spPr bwMode="auto">
            <a:xfrm>
              <a:off x="4114800" y="2895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b</a:t>
              </a:r>
              <a:endParaRPr lang="en-US" altLang="zh-CN" sz="2400" baseline="30000">
                <a:solidFill>
                  <a:srgbClr val="FF0000"/>
                </a:solidFill>
                <a:ea typeface="宋体" charset="-122"/>
              </a:endParaRPr>
            </a:p>
          </p:txBody>
        </p:sp>
        <p:sp>
          <p:nvSpPr>
            <p:cNvPr id="158755" name="Rectangle 14"/>
            <p:cNvSpPr>
              <a:spLocks noChangeArrowheads="1"/>
            </p:cNvSpPr>
            <p:nvPr/>
          </p:nvSpPr>
          <p:spPr bwMode="auto">
            <a:xfrm>
              <a:off x="3733800" y="2362200"/>
              <a:ext cx="12954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58756" name="Text Box 15"/>
            <p:cNvSpPr txBox="1">
              <a:spLocks noChangeArrowheads="1"/>
            </p:cNvSpPr>
            <p:nvPr/>
          </p:nvSpPr>
          <p:spPr bwMode="auto">
            <a:xfrm>
              <a:off x="2743200" y="44196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(A</a:t>
              </a:r>
              <a:r>
                <a:rPr lang="en-US" altLang="zh-CN" sz="2400" baseline="30000">
                  <a:solidFill>
                    <a:srgbClr val="FF0000"/>
                  </a:solidFill>
                  <a:ea typeface="宋体" charset="-122"/>
                </a:rPr>
                <a:t>T</a:t>
              </a:r>
              <a:r>
                <a:rPr lang="en-US" altLang="zh-CN" sz="2400">
                  <a:solidFill>
                    <a:srgbClr val="FF0000"/>
                  </a:solidFill>
                  <a:ea typeface="宋体" charset="-122"/>
                </a:rPr>
                <a:t>A)</a:t>
              </a:r>
              <a:r>
                <a:rPr lang="en-US" altLang="zh-CN" sz="2400" baseline="30000">
                  <a:solidFill>
                    <a:srgbClr val="FF0000"/>
                  </a:solidFill>
                  <a:ea typeface="宋体" charset="-122"/>
                </a:rPr>
                <a:t>-1</a:t>
              </a:r>
            </a:p>
          </p:txBody>
        </p:sp>
        <p:sp>
          <p:nvSpPr>
            <p:cNvPr id="158757" name="Line 16"/>
            <p:cNvSpPr>
              <a:spLocks noChangeShapeType="1"/>
            </p:cNvSpPr>
            <p:nvPr/>
          </p:nvSpPr>
          <p:spPr bwMode="auto">
            <a:xfrm>
              <a:off x="4648200" y="3962400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733" name="Group 19"/>
          <p:cNvGrpSpPr>
            <a:grpSpLocks/>
          </p:cNvGrpSpPr>
          <p:nvPr/>
        </p:nvGrpSpPr>
        <p:grpSpPr bwMode="auto">
          <a:xfrm>
            <a:off x="4495800" y="2743200"/>
            <a:ext cx="4419600" cy="2590800"/>
            <a:chOff x="-314325" y="1498600"/>
            <a:chExt cx="9480432" cy="3835400"/>
          </a:xfrm>
        </p:grpSpPr>
        <p:grpSp>
          <p:nvGrpSpPr>
            <p:cNvPr id="158737" name="Group 20"/>
            <p:cNvGrpSpPr>
              <a:grpSpLocks/>
            </p:cNvGrpSpPr>
            <p:nvPr/>
          </p:nvGrpSpPr>
          <p:grpSpPr bwMode="auto">
            <a:xfrm>
              <a:off x="-314325" y="2303463"/>
              <a:ext cx="7191376" cy="923925"/>
              <a:chOff x="-198" y="1451"/>
              <a:chExt cx="4530" cy="582"/>
            </a:xfrm>
          </p:grpSpPr>
          <p:graphicFrame>
            <p:nvGraphicFramePr>
              <p:cNvPr id="158727" name="Object 3"/>
              <p:cNvGraphicFramePr>
                <a:graphicFrameLocks noChangeAspect="1"/>
              </p:cNvGraphicFramePr>
              <p:nvPr/>
            </p:nvGraphicFramePr>
            <p:xfrm>
              <a:off x="834" y="1451"/>
              <a:ext cx="3498" cy="582"/>
            </p:xfrm>
            <a:graphic>
              <a:graphicData uri="http://schemas.openxmlformats.org/presentationml/2006/ole">
                <p:oleObj spid="_x0000_s158727" name="Equation" r:id="rId7" imgW="2958840" imgH="495000" progId="">
                  <p:embed/>
                </p:oleObj>
              </a:graphicData>
            </a:graphic>
          </p:graphicFrame>
          <p:sp>
            <p:nvSpPr>
              <p:cNvPr id="158747" name="Rectangle 4"/>
              <p:cNvSpPr>
                <a:spLocks noChangeArrowheads="1"/>
              </p:cNvSpPr>
              <p:nvPr/>
            </p:nvSpPr>
            <p:spPr bwMode="auto">
              <a:xfrm>
                <a:off x="-198" y="1488"/>
                <a:ext cx="1030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rgbClr val="CC3300"/>
                    </a:solidFill>
                    <a:ea typeface="宋体" charset="-122"/>
                  </a:rPr>
                  <a:t>Linear approx.</a:t>
                </a:r>
              </a:p>
              <a:p>
                <a:pPr algn="ctr"/>
                <a:r>
                  <a:rPr lang="en-US" altLang="zh-CN" sz="800">
                    <a:solidFill>
                      <a:srgbClr val="CC3300"/>
                    </a:solidFill>
                    <a:ea typeface="宋体" charset="-122"/>
                  </a:rPr>
                  <a:t>(around </a:t>
                </a:r>
                <a:r>
                  <a:rPr lang="en-US" altLang="zh-CN" sz="800" i="1">
                    <a:solidFill>
                      <a:srgbClr val="CC3300"/>
                    </a:solidFill>
                    <a:ea typeface="宋体" charset="-122"/>
                  </a:rPr>
                  <a:t>y</a:t>
                </a:r>
                <a:r>
                  <a:rPr lang="en-US" altLang="zh-CN" sz="800" i="1" baseline="-30000">
                    <a:solidFill>
                      <a:srgbClr val="CC3300"/>
                    </a:solidFill>
                    <a:ea typeface="宋体" charset="-122"/>
                    <a:cs typeface="Times New Roman" pitchFamily="18" charset="0"/>
                  </a:rPr>
                  <a:t>0</a:t>
                </a:r>
                <a:r>
                  <a:rPr lang="en-US" altLang="zh-CN" sz="800">
                    <a:solidFill>
                      <a:srgbClr val="CC3300"/>
                    </a:solidFill>
                    <a:ea typeface="宋体" charset="-122"/>
                  </a:rPr>
                  <a:t>)</a:t>
                </a:r>
              </a:p>
            </p:txBody>
          </p:sp>
        </p:grpSp>
        <p:grpSp>
          <p:nvGrpSpPr>
            <p:cNvPr id="158738" name="Group 27"/>
            <p:cNvGrpSpPr>
              <a:grpSpLocks/>
            </p:cNvGrpSpPr>
            <p:nvPr/>
          </p:nvGrpSpPr>
          <p:grpSpPr bwMode="auto">
            <a:xfrm>
              <a:off x="1066800" y="1498600"/>
              <a:ext cx="8099307" cy="3835400"/>
              <a:chOff x="1066800" y="1498600"/>
              <a:chExt cx="8099307" cy="3835400"/>
            </a:xfrm>
          </p:grpSpPr>
          <p:sp>
            <p:nvSpPr>
              <p:cNvPr id="158739" name="Rectangle 5"/>
              <p:cNvSpPr>
                <a:spLocks noChangeArrowheads="1"/>
              </p:cNvSpPr>
              <p:nvPr/>
            </p:nvSpPr>
            <p:spPr bwMode="auto">
              <a:xfrm>
                <a:off x="4191000" y="4322763"/>
                <a:ext cx="2514600" cy="990600"/>
              </a:xfrm>
              <a:prstGeom prst="rect">
                <a:avLst/>
              </a:prstGeom>
              <a:noFill/>
              <a:ln w="3810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58740" name="AutoShape 11"/>
              <p:cNvSpPr>
                <a:spLocks/>
              </p:cNvSpPr>
              <p:nvPr/>
            </p:nvSpPr>
            <p:spPr bwMode="auto">
              <a:xfrm rot="-5400000">
                <a:off x="2882900" y="2316163"/>
                <a:ext cx="152400" cy="1803400"/>
              </a:xfrm>
              <a:prstGeom prst="leftBrace">
                <a:avLst>
                  <a:gd name="adj1" fmla="val 9861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58741" name="AutoShape 12"/>
              <p:cNvSpPr>
                <a:spLocks/>
              </p:cNvSpPr>
              <p:nvPr/>
            </p:nvSpPr>
            <p:spPr bwMode="auto">
              <a:xfrm rot="-5400000">
                <a:off x="5321300" y="2036763"/>
                <a:ext cx="152400" cy="2362200"/>
              </a:xfrm>
              <a:prstGeom prst="leftBrace">
                <a:avLst>
                  <a:gd name="adj1" fmla="val 1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grpSp>
            <p:nvGrpSpPr>
              <p:cNvPr id="158742" name="Group 13"/>
              <p:cNvGrpSpPr>
                <a:grpSpLocks/>
              </p:cNvGrpSpPr>
              <p:nvPr/>
            </p:nvGrpSpPr>
            <p:grpSpPr bwMode="auto">
              <a:xfrm>
                <a:off x="4216400" y="3382963"/>
                <a:ext cx="2478088" cy="1935162"/>
                <a:chOff x="2656" y="2131"/>
                <a:chExt cx="1561" cy="1219"/>
              </a:xfrm>
            </p:grpSpPr>
            <p:sp>
              <p:nvSpPr>
                <p:cNvPr id="15874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92" y="2131"/>
                  <a:ext cx="8" cy="545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58728" name="Object 15"/>
                <p:cNvGraphicFramePr>
                  <a:graphicFrameLocks noChangeAspect="1"/>
                </p:cNvGraphicFramePr>
                <p:nvPr/>
              </p:nvGraphicFramePr>
              <p:xfrm>
                <a:off x="2656" y="2723"/>
                <a:ext cx="1561" cy="627"/>
              </p:xfrm>
              <a:graphic>
                <a:graphicData uri="http://schemas.openxmlformats.org/presentationml/2006/ole">
                  <p:oleObj spid="_x0000_s158728" name="Equation" r:id="rId8" imgW="1320480" imgH="533160" progId="">
                    <p:embed/>
                  </p:oleObj>
                </a:graphicData>
              </a:graphic>
            </p:graphicFrame>
          </p:grpSp>
          <p:sp>
            <p:nvSpPr>
              <p:cNvPr id="158743" name="Rectangle 16"/>
              <p:cNvSpPr>
                <a:spLocks noChangeArrowheads="1"/>
              </p:cNvSpPr>
              <p:nvPr/>
            </p:nvSpPr>
            <p:spPr bwMode="auto">
              <a:xfrm>
                <a:off x="1993900" y="2265363"/>
                <a:ext cx="2133600" cy="1066800"/>
              </a:xfrm>
              <a:prstGeom prst="rect">
                <a:avLst/>
              </a:prstGeom>
              <a:solidFill>
                <a:schemeClr val="bg1">
                  <a:alpha val="8196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ea typeface="宋体" charset="-122"/>
                </a:endParaRPr>
              </a:p>
            </p:txBody>
          </p:sp>
          <p:sp>
            <p:nvSpPr>
              <p:cNvPr id="158744" name="AutoShape 18"/>
              <p:cNvSpPr>
                <a:spLocks noChangeArrowheads="1"/>
              </p:cNvSpPr>
              <p:nvPr/>
            </p:nvSpPr>
            <p:spPr bwMode="auto">
              <a:xfrm rot="10800000">
                <a:off x="1810688" y="3941761"/>
                <a:ext cx="1797989" cy="609600"/>
              </a:xfrm>
              <a:prstGeom prst="wedgeRoundRectCallout">
                <a:avLst>
                  <a:gd name="adj1" fmla="val -24704"/>
                  <a:gd name="adj2" fmla="val 142968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 anchorCtr="1"/>
              <a:lstStyle/>
              <a:p>
                <a:pPr algn="ctr"/>
                <a:r>
                  <a:rPr lang="en-US" altLang="zh-CN" sz="800">
                    <a:solidFill>
                      <a:srgbClr val="CC3300"/>
                    </a:solidFill>
                    <a:ea typeface="宋体" charset="-122"/>
                  </a:rPr>
                  <a:t>Independent of </a:t>
                </a:r>
                <a:r>
                  <a:rPr lang="en-US" altLang="zh-CN" sz="800" i="1">
                    <a:solidFill>
                      <a:srgbClr val="CC3300"/>
                    </a:solidFill>
                    <a:ea typeface="宋体" charset="-122"/>
                  </a:rPr>
                  <a:t>y</a:t>
                </a:r>
                <a:endParaRPr lang="en-US" altLang="zh-CN" sz="800" i="1">
                  <a:ea typeface="宋体" charset="-122"/>
                </a:endParaRPr>
              </a:p>
            </p:txBody>
          </p:sp>
          <p:sp>
            <p:nvSpPr>
              <p:cNvPr id="158745" name="AutoShape 19"/>
              <p:cNvSpPr>
                <a:spLocks noChangeArrowheads="1"/>
              </p:cNvSpPr>
              <p:nvPr/>
            </p:nvSpPr>
            <p:spPr bwMode="auto">
              <a:xfrm rot="10800000">
                <a:off x="7239001" y="4419600"/>
                <a:ext cx="1927106" cy="914400"/>
              </a:xfrm>
              <a:prstGeom prst="wedgeRoundRectCallout">
                <a:avLst>
                  <a:gd name="adj1" fmla="val 80056"/>
                  <a:gd name="adj2" fmla="val 6421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 anchorCtr="1"/>
              <a:lstStyle/>
              <a:p>
                <a:pPr algn="ctr"/>
                <a:r>
                  <a:rPr lang="en-US" altLang="zh-CN" sz="800" b="1">
                    <a:solidFill>
                      <a:srgbClr val="CC3300"/>
                    </a:solidFill>
                    <a:ea typeface="宋体" charset="-122"/>
                  </a:rPr>
                  <a:t>Density estimate!</a:t>
                </a:r>
                <a:br>
                  <a:rPr lang="en-US" altLang="zh-CN" sz="800" b="1">
                    <a:solidFill>
                      <a:srgbClr val="CC3300"/>
                    </a:solidFill>
                    <a:ea typeface="宋体" charset="-122"/>
                  </a:rPr>
                </a:br>
                <a:r>
                  <a:rPr lang="en-US" altLang="zh-CN" sz="800" b="1">
                    <a:solidFill>
                      <a:srgbClr val="CC3300"/>
                    </a:solidFill>
                    <a:ea typeface="宋体" charset="-122"/>
                  </a:rPr>
                  <a:t> (as a function of </a:t>
                </a:r>
                <a:r>
                  <a:rPr lang="en-US" altLang="zh-CN" sz="800" b="1" i="1">
                    <a:solidFill>
                      <a:srgbClr val="CC3300"/>
                    </a:solidFill>
                    <a:ea typeface="宋体" charset="-122"/>
                  </a:rPr>
                  <a:t>y</a:t>
                </a:r>
                <a:r>
                  <a:rPr lang="en-US" altLang="zh-CN" sz="800" b="1">
                    <a:solidFill>
                      <a:srgbClr val="CC3300"/>
                    </a:solidFill>
                    <a:ea typeface="宋体" charset="-122"/>
                  </a:rPr>
                  <a:t>)</a:t>
                </a:r>
              </a:p>
            </p:txBody>
          </p:sp>
          <p:graphicFrame>
            <p:nvGraphicFramePr>
              <p:cNvPr id="158729" name="Object 20"/>
              <p:cNvGraphicFramePr>
                <a:graphicFrameLocks noChangeAspect="1"/>
              </p:cNvGraphicFramePr>
              <p:nvPr/>
            </p:nvGraphicFramePr>
            <p:xfrm>
              <a:off x="1066800" y="1498600"/>
              <a:ext cx="2286000" cy="715963"/>
            </p:xfrm>
            <a:graphic>
              <a:graphicData uri="http://schemas.openxmlformats.org/presentationml/2006/ole">
                <p:oleObj spid="_x0000_s158729" name="Equation" r:id="rId9" imgW="1371600" imgH="431640" progId="">
                  <p:embed/>
                </p:oleObj>
              </a:graphicData>
            </a:graphic>
          </p:graphicFrame>
        </p:grpSp>
      </p:grpSp>
      <p:cxnSp>
        <p:nvCxnSpPr>
          <p:cNvPr id="36" name="Straight Connector 35"/>
          <p:cNvCxnSpPr/>
          <p:nvPr/>
        </p:nvCxnSpPr>
        <p:spPr>
          <a:xfrm>
            <a:off x="4343400" y="2590800"/>
            <a:ext cx="0" cy="3581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5" name="TextBox 36"/>
          <p:cNvSpPr txBox="1">
            <a:spLocks noChangeArrowheads="1"/>
          </p:cNvSpPr>
          <p:nvPr/>
        </p:nvSpPr>
        <p:spPr bwMode="auto">
          <a:xfrm>
            <a:off x="1447800" y="6096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Gauss-Newton</a:t>
            </a:r>
            <a:endParaRPr lang="zh-CN" altLang="en-US">
              <a:ea typeface="宋体" charset="-122"/>
            </a:endParaRPr>
          </a:p>
        </p:txBody>
      </p:sp>
      <p:sp>
        <p:nvSpPr>
          <p:cNvPr id="158736" name="TextBox 37"/>
          <p:cNvSpPr txBox="1">
            <a:spLocks noChangeArrowheads="1"/>
          </p:cNvSpPr>
          <p:nvPr/>
        </p:nvSpPr>
        <p:spPr bwMode="auto">
          <a:xfrm>
            <a:off x="6096000" y="6096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Mean Shift</a:t>
            </a:r>
            <a:endParaRPr lang="zh-CN" altLang="en-US">
              <a:ea typeface="宋体" charset="-122"/>
            </a:endParaRPr>
          </a:p>
        </p:txBody>
      </p:sp>
      <p:sp>
        <p:nvSpPr>
          <p:cNvPr id="158759" name="Title 1"/>
          <p:cNvSpPr>
            <a:spLocks/>
          </p:cNvSpPr>
          <p:nvPr/>
        </p:nvSpPr>
        <p:spPr bwMode="auto">
          <a:xfrm>
            <a:off x="-304800" y="274638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3200">
                <a:solidFill>
                  <a:schemeClr val="tx2"/>
                </a:solidFill>
                <a:ea typeface="宋体" charset="-122"/>
              </a:rPr>
              <a:t>Lucas-Kanade Registration &amp; Mean-Shift Tracking</a:t>
            </a:r>
            <a:endParaRPr lang="zh-CN" altLang="en-US" sz="3200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Dancing 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4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Video (click </a:t>
            </a:r>
            <a:r>
              <a:rPr lang="en-US" altLang="zh-CN" smtClean="0">
                <a:ea typeface="宋体" charset="-122"/>
                <a:hlinkClick r:id="rId3"/>
              </a:rPr>
              <a:t>here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Hand Examples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5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Video (click </a:t>
            </a:r>
            <a:r>
              <a:rPr lang="en-US" altLang="zh-CN" smtClean="0">
                <a:ea typeface="宋体" charset="-122"/>
                <a:hlinkClick r:id="rId3"/>
              </a:rPr>
              <a:t>here</a:t>
            </a:r>
            <a:r>
              <a:rPr lang="en-US" altLang="zh-CN" smtClean="0">
                <a:ea typeface="宋体" charset="-122"/>
              </a:rPr>
              <a:t>)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Some Properties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6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>
                <a:ea typeface="宋体" charset="-122"/>
              </a:rPr>
              <a:t>It can be shown that in the infinite particle limit this converges to the correct solution [Isard &amp; Blake].</a:t>
            </a:r>
          </a:p>
          <a:p>
            <a:r>
              <a:rPr lang="en-US" altLang="zh-CN" sz="2400" smtClean="0">
                <a:ea typeface="宋体" charset="-122"/>
              </a:rPr>
              <a:t>In practice, we of course want to use a finite number.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</a:t>
            </a:r>
            <a:r>
              <a:rPr lang="en-US" altLang="zh-CN" sz="2000" smtClean="0">
                <a:ea typeface="宋体" charset="-122"/>
              </a:rPr>
              <a:t>- In low-dimensional spaces we might only need 100s of particles for the procedure to work well.</a:t>
            </a:r>
          </a:p>
          <a:p>
            <a:pPr>
              <a:buFontTx/>
              <a:buNone/>
            </a:pPr>
            <a:r>
              <a:rPr lang="en-US" altLang="zh-CN" sz="2000" smtClean="0">
                <a:ea typeface="宋体" charset="-122"/>
              </a:rPr>
              <a:t>     - In high-dimensional spaces sometimes 1000s, 10000s or even more particles are needed.</a:t>
            </a:r>
          </a:p>
          <a:p>
            <a:r>
              <a:rPr lang="en-US" altLang="zh-CN" sz="2400" smtClean="0">
                <a:ea typeface="宋体" charset="-122"/>
              </a:rPr>
              <a:t>There are many variants of this basic procedure, some of which are more efficient (e.g. need fewer particles)</a:t>
            </a:r>
          </a:p>
          <a:p>
            <a:pPr>
              <a:buFontTx/>
              <a:buNone/>
            </a:pPr>
            <a:r>
              <a:rPr lang="en-US" altLang="zh-CN" sz="2000" smtClean="0">
                <a:ea typeface="宋体" charset="-122"/>
              </a:rPr>
              <a:t>    -  See e.g.: Arnaud Doucet, Simon Godsill, Christophe Andrieu: On sequential Monte Carlo sampling methods for Bayesian filtering. Statistics and Computing, vol. 10, pp. 197-- 208, 2000.</a:t>
            </a:r>
            <a:endParaRPr lang="zh-CN" altLang="en-US" sz="2000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Summary: Particle Filtering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877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altLang="zh-CN" sz="2400" smtClean="0">
                <a:ea typeface="宋体" charset="-122"/>
              </a:rPr>
              <a:t>Advantages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+ can deal with nonlinearities and non-Gaussian noise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+ use temporal priors for tracking 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+ Multi-modal posterior okay 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+ Multiple samples provides multiple hypotheses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+ Easy to implement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</a:t>
            </a:r>
          </a:p>
          <a:p>
            <a:r>
              <a:rPr lang="en-US" altLang="zh-CN" sz="2400" smtClean="0">
                <a:ea typeface="宋体" charset="-122"/>
              </a:rPr>
              <a:t>Disadvantages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</a:t>
            </a:r>
            <a:r>
              <a:rPr lang="en-US" altLang="zh-CN" sz="1800" smtClean="0">
                <a:ea typeface="宋体" charset="-122"/>
              </a:rPr>
              <a:t>- might become computationally inefficient, particularly when tracking in a high-dimensional state space (e.g., 3D human bodies)</a:t>
            </a:r>
          </a:p>
          <a:p>
            <a:pPr>
              <a:buFontTx/>
              <a:buNone/>
            </a:pPr>
            <a:r>
              <a:rPr lang="en-US" altLang="zh-CN" sz="1800" smtClean="0">
                <a:ea typeface="宋体" charset="-122"/>
              </a:rPr>
              <a:t>      - but parallelizable and thus can be accelerated via GPU implementations.</a:t>
            </a:r>
          </a:p>
          <a:p>
            <a:pPr>
              <a:buFontTx/>
              <a:buNone/>
            </a:pPr>
            <a:endParaRPr lang="en-US" altLang="zh-CN" sz="16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1800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Optimization-based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50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Pros:</a:t>
            </a:r>
          </a:p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	</a:t>
            </a:r>
            <a:r>
              <a:rPr lang="en-US" altLang="zh-CN" sz="2400" smtClean="0">
                <a:ea typeface="宋体" charset="-122"/>
              </a:rPr>
              <a:t>+ computationally efficient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	+ sub-pixel accuracy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+ flexible for tracking a wide variety of objects (optical flow, parametric motion models, 2D color histograms, 3D objects)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</a:t>
            </a:r>
            <a:endParaRPr lang="zh-CN" altLang="en-US" sz="2400" smtClean="0">
              <a:ea typeface="宋体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Optimization-based Tracking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Cons:</a:t>
            </a: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prone to local minima due to local optimization techniques. This could be improved by global optimization techniques such as </a:t>
            </a:r>
            <a:r>
              <a:rPr lang="en-US" altLang="zh-CN" sz="2400" smtClean="0">
                <a:ea typeface="宋体" charset="-122"/>
                <a:hlinkClick r:id="rId3"/>
              </a:rPr>
              <a:t>Particle swamp</a:t>
            </a:r>
            <a:r>
              <a:rPr lang="en-US" altLang="zh-CN" sz="2400" smtClean="0">
                <a:ea typeface="宋体" charset="-122"/>
              </a:rPr>
              <a:t> and </a:t>
            </a:r>
            <a:r>
              <a:rPr lang="en-US" altLang="zh-CN" sz="2400" smtClean="0">
                <a:ea typeface="宋体" charset="-122"/>
                <a:hlinkClick r:id="rId4"/>
              </a:rPr>
              <a:t>Interacting Simulated Annealing</a:t>
            </a:r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sz="2400" smtClean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400" smtClean="0">
                <a:ea typeface="宋体" charset="-122"/>
              </a:rPr>
              <a:t>    - fail to model multi-modal tracking results due to tracking ambiguities (e.g., occlusion, illumination changes)</a:t>
            </a:r>
            <a:endParaRPr lang="zh-CN" altLang="en-US" sz="2400" smtClean="0">
              <a:ea typeface="宋体" charset="-122"/>
            </a:endParaRPr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0650" y="1384300"/>
            <a:ext cx="630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1280</Words>
  <Application>Microsoft Office PowerPoint</Application>
  <PresentationFormat>On-screen Show (4:3)</PresentationFormat>
  <Paragraphs>319</Paragraphs>
  <Slides>73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宋体</vt:lpstr>
      <vt:lpstr>Times New Roman</vt:lpstr>
      <vt:lpstr>Default Design</vt:lpstr>
      <vt:lpstr>Equation</vt:lpstr>
      <vt:lpstr>משוואה</vt:lpstr>
      <vt:lpstr>CSCE643: Computer Vision Bayesian Tracking &amp; Particle Filtering  Jinxiang Chai</vt:lpstr>
      <vt:lpstr>Appearance-based Tracking</vt:lpstr>
      <vt:lpstr>Review: Mean-Shift Tracking</vt:lpstr>
      <vt:lpstr>Review: Mean-Shift Tracking</vt:lpstr>
      <vt:lpstr>Review: Mean-Shift Tracking</vt:lpstr>
      <vt:lpstr>Lucas-Kanade Registration &amp; Mean-Shift Tracking</vt:lpstr>
      <vt:lpstr>Slide 7</vt:lpstr>
      <vt:lpstr>Optimization-based Tracking</vt:lpstr>
      <vt:lpstr>Optimization-based Tracking</vt:lpstr>
      <vt:lpstr>Optimization-based Tracking</vt:lpstr>
      <vt:lpstr>Particle Filtering</vt:lpstr>
      <vt:lpstr>Bayesian Rules</vt:lpstr>
      <vt:lpstr>Bayesian Rules</vt:lpstr>
      <vt:lpstr>Bayesian Rules</vt:lpstr>
      <vt:lpstr>Bayesian Rules</vt:lpstr>
      <vt:lpstr>Bayesian Rules</vt:lpstr>
      <vt:lpstr>Bayesian Tracking</vt:lpstr>
      <vt:lpstr>Notations</vt:lpstr>
      <vt:lpstr>Examples</vt:lpstr>
      <vt:lpstr>Examples</vt:lpstr>
      <vt:lpstr>Examples</vt:lpstr>
      <vt:lpstr>Examples</vt:lpstr>
      <vt:lpstr>Bayesian Tracking</vt:lpstr>
      <vt:lpstr>Bayesian Tracking</vt:lpstr>
      <vt:lpstr>Bayesian Tracking</vt:lpstr>
      <vt:lpstr>Recursive Bayesian Estimation</vt:lpstr>
      <vt:lpstr>Bayesian Formulation</vt:lpstr>
      <vt:lpstr>Bayesian Tracking</vt:lpstr>
      <vt:lpstr>Bayesian Tracking</vt:lpstr>
      <vt:lpstr>Bayesian Tracking</vt:lpstr>
      <vt:lpstr>Bayesian Tracking</vt:lpstr>
      <vt:lpstr>Bayesian Tracking</vt:lpstr>
      <vt:lpstr>Bayesian Tracking: Temporal Priors</vt:lpstr>
      <vt:lpstr>Bayesian Tracking: Likelihood</vt:lpstr>
      <vt:lpstr>Bayesian Tracking: Likelihood</vt:lpstr>
      <vt:lpstr>Bayesian Tracking: Likelihood</vt:lpstr>
      <vt:lpstr>Bayesian Tracking: Likelihood</vt:lpstr>
      <vt:lpstr>Bayesian Tracking: Likelihood</vt:lpstr>
      <vt:lpstr>Bayesian Tracking: Likelihood</vt:lpstr>
      <vt:lpstr>Bayesian Tracking: Likelihood</vt:lpstr>
      <vt:lpstr>Bayesian Tracking: Likelihood</vt:lpstr>
      <vt:lpstr>Bayesian Tracking: Likelihood</vt:lpstr>
      <vt:lpstr>Bayesian Tracking</vt:lpstr>
      <vt:lpstr>Bayesian Tracking</vt:lpstr>
      <vt:lpstr>Bayesian Tracking</vt:lpstr>
      <vt:lpstr>Multiple Modal Posteriors</vt:lpstr>
      <vt:lpstr>Non-Parametric Approximation</vt:lpstr>
      <vt:lpstr>Non-Parametric Approximation</vt:lpstr>
      <vt:lpstr>Non-Parametric Approximation</vt:lpstr>
      <vt:lpstr>Non-Parametric Approximation</vt:lpstr>
      <vt:lpstr>How Does This Help Us?</vt:lpstr>
      <vt:lpstr>Monte Carlo Approximation</vt:lpstr>
      <vt:lpstr>Filtering: Step-by-Step</vt:lpstr>
      <vt:lpstr>Filtering: Step-by-Step</vt:lpstr>
      <vt:lpstr>Filtering: Step-by-Step</vt:lpstr>
      <vt:lpstr>Filtering: Step-by-Step</vt:lpstr>
      <vt:lpstr>Filtering: Step-by-Step</vt:lpstr>
      <vt:lpstr>Filtering: Step-by-Step</vt:lpstr>
      <vt:lpstr>Temporal Propagation</vt:lpstr>
      <vt:lpstr>Temporal Propagation</vt:lpstr>
      <vt:lpstr>Resampling</vt:lpstr>
      <vt:lpstr>Particle Filtering</vt:lpstr>
      <vt:lpstr>Particle Filtering</vt:lpstr>
      <vt:lpstr>Particle Filtering</vt:lpstr>
      <vt:lpstr>Particle Filtering</vt:lpstr>
      <vt:lpstr>Particle Filtering</vt:lpstr>
      <vt:lpstr>Particle Filtering in Action</vt:lpstr>
      <vt:lpstr>State Posterior</vt:lpstr>
      <vt:lpstr>Leaf Examples</vt:lpstr>
      <vt:lpstr>Dancing Examples</vt:lpstr>
      <vt:lpstr>Hand Examples</vt:lpstr>
      <vt:lpstr>Some Properties</vt:lpstr>
      <vt:lpstr>Summary: Particle Filtering</vt:lpstr>
    </vt:vector>
  </TitlesOfParts>
  <Company>Weizmann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 Shift</dc:title>
  <dc:creator>Bernard Sarel</dc:creator>
  <cp:lastModifiedBy>jchai</cp:lastModifiedBy>
  <cp:revision>189</cp:revision>
  <dcterms:created xsi:type="dcterms:W3CDTF">2004-04-08T06:08:54Z</dcterms:created>
  <dcterms:modified xsi:type="dcterms:W3CDTF">2012-02-29T16:29:37Z</dcterms:modified>
</cp:coreProperties>
</file>